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7" r:id="rId6"/>
    <p:sldId id="260" r:id="rId7"/>
    <p:sldId id="263" r:id="rId8"/>
    <p:sldId id="264" r:id="rId9"/>
    <p:sldId id="269" r:id="rId10"/>
    <p:sldId id="266" r:id="rId11"/>
    <p:sldId id="267" r:id="rId12"/>
    <p:sldId id="280" r:id="rId13"/>
    <p:sldId id="270" r:id="rId14"/>
    <p:sldId id="272" r:id="rId15"/>
    <p:sldId id="273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9267" autoAdjust="0"/>
  </p:normalViewPr>
  <p:slideViewPr>
    <p:cSldViewPr snapToGrid="0">
      <p:cViewPr varScale="1">
        <p:scale>
          <a:sx n="68" d="100"/>
          <a:sy n="68" d="100"/>
        </p:scale>
        <p:origin x="84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362A6-26AF-4A57-B25D-92C26C63C86B}" type="datetimeFigureOut">
              <a:rPr lang="hr-HR" smtClean="0"/>
              <a:t>2.7.2019.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94850-A045-4522-9B6B-D2F60E064C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1258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94850-A045-4522-9B6B-D2F60E064C82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9235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93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18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0633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58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0750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54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740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61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28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54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5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89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65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0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44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6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11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Osnovna-%C5%A1kola-Ivana-Gunduli%C4%87a-149793858712740/" TargetMode="External"/><Relationship Id="rId2" Type="http://schemas.openxmlformats.org/officeDocument/2006/relationships/hyperlink" Target="http://www.os-igundulica-zg.skole.hr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4000" dirty="0"/>
              <a:t>OSNOVNA ŠKOLA IVANA GUNDULIĆA, ZAGREB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UVODNI RODITELJSKI SASTANAK</a:t>
            </a:r>
          </a:p>
          <a:p>
            <a:r>
              <a:rPr lang="hr-HR" sz="2800" dirty="0"/>
              <a:t>26. lipnja 2019.</a:t>
            </a:r>
          </a:p>
        </p:txBody>
      </p:sp>
    </p:spTree>
    <p:extLst>
      <p:ext uri="{BB962C8B-B14F-4D97-AF65-F5344CB8AC3E}">
        <p14:creationId xmlns:p14="http://schemas.microsoft.com/office/powerpoint/2010/main" val="765641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PISANKE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15926" y="2556932"/>
            <a:ext cx="10522634" cy="35484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b="1" dirty="0"/>
              <a:t>HRVATSKI JEZIK</a:t>
            </a:r>
          </a:p>
          <a:p>
            <a:r>
              <a:rPr lang="hr-HR" b="1" dirty="0"/>
              <a:t>	CRTANČICA, PISANKA A </a:t>
            </a:r>
          </a:p>
          <a:p>
            <a:pPr marL="0" indent="0">
              <a:buNone/>
            </a:pPr>
            <a:r>
              <a:rPr lang="hr-HR" b="1" dirty="0"/>
              <a:t>MATEMATIKA</a:t>
            </a:r>
          </a:p>
          <a:p>
            <a:r>
              <a:rPr lang="hr-HR" b="1" dirty="0"/>
              <a:t>	2 BILJEŽNICE – MATEMATIKA 1 </a:t>
            </a:r>
          </a:p>
          <a:p>
            <a:pPr marL="0" indent="0">
              <a:buNone/>
            </a:pPr>
            <a:r>
              <a:rPr lang="hr-HR" b="1" dirty="0"/>
              <a:t>PRIRODA I DRUŠTVO</a:t>
            </a:r>
          </a:p>
          <a:p>
            <a:r>
              <a:rPr lang="hr-HR" b="1" dirty="0"/>
              <a:t>	CRTANČICA 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959" y="806243"/>
            <a:ext cx="1328810" cy="1581608"/>
          </a:xfrm>
          <a:prstGeom prst="rect">
            <a:avLst/>
          </a:prstGeom>
        </p:spPr>
      </p:pic>
      <p:pic>
        <p:nvPicPr>
          <p:cNvPr id="6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74" y="323392"/>
            <a:ext cx="1328810" cy="15816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238" y="2511072"/>
            <a:ext cx="3633531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04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LIKOVNI PRIBOR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hr-HR" sz="5900" b="1" dirty="0"/>
              <a:t>LIKOVNA MAPA (NARUČUJE ŠKOLA)</a:t>
            </a:r>
          </a:p>
          <a:p>
            <a:r>
              <a:rPr lang="hr-HR" sz="5900" b="1" dirty="0"/>
              <a:t>TEMPERE </a:t>
            </a:r>
            <a:endParaRPr lang="en-US" sz="5900" b="1" dirty="0"/>
          </a:p>
          <a:p>
            <a:r>
              <a:rPr lang="hr-HR" sz="5900" b="1" dirty="0"/>
              <a:t>VODENE BOJE, 3 MEKANA KISTA I 3 TVRDA KISTA – RAZLIČITE DEBLJINE</a:t>
            </a:r>
          </a:p>
          <a:p>
            <a:r>
              <a:rPr lang="hr-HR" sz="5900" b="1" dirty="0"/>
              <a:t>PALETA, ČAŠA, KRPICA, PODLOŽAK ZA STOL</a:t>
            </a:r>
          </a:p>
          <a:p>
            <a:r>
              <a:rPr lang="hr-HR" sz="5900" b="1" dirty="0"/>
              <a:t>PREGAČE </a:t>
            </a:r>
            <a:endParaRPr lang="en-US" sz="5900" b="1" dirty="0"/>
          </a:p>
          <a:p>
            <a:r>
              <a:rPr lang="hr-HR" sz="5900" b="1" dirty="0"/>
              <a:t>BIJELI GLINAMOL</a:t>
            </a: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928" y="712861"/>
            <a:ext cx="1987032" cy="171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44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LIKOVNI PRIBOR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r-HR" sz="5900" b="1" dirty="0"/>
              <a:t>ULJNE PASTELE</a:t>
            </a:r>
          </a:p>
          <a:p>
            <a:r>
              <a:rPr lang="hr-HR" sz="5900" b="1" dirty="0"/>
              <a:t>PLASTELIN</a:t>
            </a:r>
          </a:p>
          <a:p>
            <a:r>
              <a:rPr lang="hr-HR" sz="5900" b="1" dirty="0"/>
              <a:t>ŠKARE I LJEPILO </a:t>
            </a:r>
          </a:p>
          <a:p>
            <a:r>
              <a:rPr lang="hr-HR" sz="5900" b="1" dirty="0"/>
              <a:t>TUŠ I DRVCE</a:t>
            </a:r>
          </a:p>
          <a:p>
            <a:r>
              <a:rPr lang="hr-HR" sz="5900" b="1" dirty="0"/>
              <a:t>UGLJEN</a:t>
            </a:r>
          </a:p>
          <a:p>
            <a:r>
              <a:rPr lang="hr-HR" sz="5900" b="1" dirty="0"/>
              <a:t>KOLAŽ</a:t>
            </a:r>
          </a:p>
          <a:p>
            <a:r>
              <a:rPr lang="hr-HR" sz="5900" b="1" dirty="0"/>
              <a:t>2 CRNA FLOMASTERA</a:t>
            </a: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795" y="2502585"/>
            <a:ext cx="3472402" cy="299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48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OSTALI PRIBOR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hr-HR" b="1" dirty="0"/>
          </a:p>
          <a:p>
            <a:pPr>
              <a:lnSpc>
                <a:spcPct val="80000"/>
              </a:lnSpc>
            </a:pPr>
            <a:r>
              <a:rPr lang="hr-HR" b="1" dirty="0"/>
              <a:t>2 TROKUTA</a:t>
            </a:r>
          </a:p>
          <a:p>
            <a:pPr>
              <a:lnSpc>
                <a:spcPct val="80000"/>
              </a:lnSpc>
            </a:pPr>
            <a:r>
              <a:rPr lang="hr-HR" b="1" dirty="0"/>
              <a:t>TZK (BIJELA MAJICA, SPORTSKE KRATKE HLAČE ILI TAJICE, ČVRSTE TENISICE)</a:t>
            </a:r>
          </a:p>
          <a:p>
            <a:pPr>
              <a:lnSpc>
                <a:spcPct val="80000"/>
              </a:lnSpc>
            </a:pPr>
            <a:r>
              <a:rPr lang="hr-HR" b="1" dirty="0"/>
              <a:t>ŠKOLSKA OBUĆA – PAPUČE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738" y="1342419"/>
            <a:ext cx="2484178" cy="215809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853" y="970907"/>
            <a:ext cx="1640404" cy="128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13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1" y="969253"/>
            <a:ext cx="9601196" cy="1303867"/>
          </a:xfrm>
        </p:spPr>
        <p:txBody>
          <a:bodyPr/>
          <a:lstStyle/>
          <a:p>
            <a:r>
              <a:rPr lang="hr-HR" dirty="0"/>
              <a:t>NALJEPNICE S IMENIMA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1" y="2472744"/>
            <a:ext cx="9601196" cy="3403124"/>
          </a:xfrm>
        </p:spPr>
        <p:txBody>
          <a:bodyPr>
            <a:normAutofit/>
          </a:bodyPr>
          <a:lstStyle/>
          <a:p>
            <a:r>
              <a:rPr lang="hr-HR" b="1" dirty="0"/>
              <a:t>IME I PREZIME</a:t>
            </a:r>
          </a:p>
          <a:p>
            <a:r>
              <a:rPr lang="hr-HR" b="1" dirty="0"/>
              <a:t>RAZRED</a:t>
            </a:r>
          </a:p>
          <a:p>
            <a:r>
              <a:rPr lang="hr-HR" b="1" dirty="0"/>
              <a:t>NASTAVNI PREDMET</a:t>
            </a:r>
          </a:p>
          <a:p>
            <a:r>
              <a:rPr lang="hr-HR" b="1" dirty="0"/>
              <a:t>SVE UDŽBENIKE OMOTATI PROZIRNIM OMOTIMA I STAVITI NALJEPNICE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" t="2606" r="6713" b="2746"/>
          <a:stretch/>
        </p:blipFill>
        <p:spPr>
          <a:xfrm rot="1638616">
            <a:off x="8897308" y="706185"/>
            <a:ext cx="2406559" cy="265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62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GARDEROBNI ORMARIĆI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b="1" dirty="0"/>
              <a:t>Godišnja cijena najma ormarića iznosi 35 kn.</a:t>
            </a:r>
          </a:p>
          <a:p>
            <a:r>
              <a:rPr lang="hr-HR" sz="2800" b="1" dirty="0"/>
              <a:t>Učenici će ključeve dobiti u prvom tjednu nastave.</a:t>
            </a:r>
          </a:p>
          <a:p>
            <a:r>
              <a:rPr lang="hr-HR" sz="2800" b="1" dirty="0"/>
              <a:t>Ormarići će se nalaziti uz učionice na 1. katu.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r="28614"/>
          <a:stretch/>
        </p:blipFill>
        <p:spPr>
          <a:xfrm>
            <a:off x="735163" y="2133600"/>
            <a:ext cx="1480626" cy="335890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141" y="4131733"/>
            <a:ext cx="2326774" cy="174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89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        </a:t>
            </a:r>
            <a:r>
              <a:rPr lang="hr-HR" b="1" dirty="0"/>
              <a:t>1. ŠKOLSKI DAN , 9. RUJNA 2019.</a:t>
            </a:r>
            <a:br>
              <a:rPr lang="hr-HR" b="1" dirty="0"/>
            </a:b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sz="2800" b="1" dirty="0"/>
              <a:t>priredba dobrodošlice u </a:t>
            </a:r>
            <a:r>
              <a:rPr lang="hr-HR" sz="2800" b="1" dirty="0">
                <a:solidFill>
                  <a:schemeClr val="tx1"/>
                </a:solidFill>
              </a:rPr>
              <a:t>10.00</a:t>
            </a:r>
            <a:r>
              <a:rPr lang="hr-HR" sz="2800" b="1" dirty="0">
                <a:solidFill>
                  <a:srgbClr val="FF0000"/>
                </a:solidFill>
              </a:rPr>
              <a:t> </a:t>
            </a:r>
            <a:r>
              <a:rPr lang="hr-HR" sz="2800" b="1" dirty="0"/>
              <a:t>sati u školskoj blagovaonici</a:t>
            </a:r>
          </a:p>
          <a:p>
            <a:r>
              <a:rPr lang="hr-HR" sz="2800" b="1" dirty="0"/>
              <a:t>nakon priredbe učenici sa svojim učiteljicama odlaze u razrede</a:t>
            </a:r>
          </a:p>
          <a:p>
            <a:r>
              <a:rPr lang="hr-HR" sz="2800" b="1" dirty="0"/>
              <a:t>udžbenici će učenike dočekati na školskim klupama, za dodatne nastavne materijale i radne bilježnice ćemo se dogovoriti na prvom roditeljskom sastanku</a:t>
            </a:r>
          </a:p>
          <a:p>
            <a:r>
              <a:rPr lang="hr-HR" sz="2800" b="1" dirty="0"/>
              <a:t>prvi dan nastave učenici u škole donose svoje školske torbe</a:t>
            </a:r>
          </a:p>
          <a:p>
            <a:r>
              <a:rPr lang="hr-HR" sz="2800" b="1" dirty="0"/>
              <a:t>učenici uz pomoć roditelja nose udžbenike kući</a:t>
            </a: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05" y="903193"/>
            <a:ext cx="1413660" cy="146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6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Hvala na pažnji!</a:t>
            </a:r>
          </a:p>
        </p:txBody>
      </p:sp>
      <p:pic>
        <p:nvPicPr>
          <p:cNvPr id="1026" name="Picture 2" descr="Slikovni rezultat za osnovna Å¡kola ivana gunduliÄa zagreb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125" y="1990840"/>
            <a:ext cx="4181475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613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b="1" dirty="0"/>
              <a:t>                 1. A, 1. B i 1. M</a:t>
            </a:r>
            <a:br>
              <a:rPr lang="hr-HR" b="1" dirty="0"/>
            </a:br>
            <a:r>
              <a:rPr lang="hr-HR" b="1" dirty="0"/>
              <a:t> ŠKOLSKA GODINA 2019/2020.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1" y="2897746"/>
            <a:ext cx="9601196" cy="2978122"/>
          </a:xfrm>
        </p:spPr>
        <p:txBody>
          <a:bodyPr>
            <a:normAutofit fontScale="92500" lnSpcReduction="10000"/>
          </a:bodyPr>
          <a:lstStyle/>
          <a:p>
            <a:r>
              <a:rPr lang="hr-HR" sz="3200" dirty="0"/>
              <a:t>razrednice: Martina Grgec i Anita Letica</a:t>
            </a:r>
          </a:p>
          <a:p>
            <a:r>
              <a:rPr lang="hr-HR" sz="3200" dirty="0"/>
              <a:t>učiteljice u produženom boravku: Ivana Hemen Čuljak i Nika Gutić</a:t>
            </a:r>
          </a:p>
          <a:p>
            <a:r>
              <a:rPr lang="hr-HR" sz="3200" dirty="0"/>
              <a:t>učiteljice u hrvatsko-mađarskom odjeljenju:               Željka Barković, Hajnalka Draganić i Katalin Lorencz Urkom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624110"/>
            <a:ext cx="2514249" cy="148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97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protječe školski dan?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547654"/>
          </a:xfrm>
        </p:spPr>
        <p:txBody>
          <a:bodyPr>
            <a:normAutofit fontScale="25000" lnSpcReduction="20000"/>
          </a:bodyPr>
          <a:lstStyle/>
          <a:p>
            <a:endParaRPr lang="hr-HR" sz="3700" dirty="0"/>
          </a:p>
          <a:p>
            <a:r>
              <a:rPr lang="hr-HR" sz="9600" b="1" dirty="0"/>
              <a:t>JUTARNJE DEŽURSTVO</a:t>
            </a:r>
          </a:p>
          <a:p>
            <a:pPr marL="0" indent="0">
              <a:buNone/>
            </a:pPr>
            <a:r>
              <a:rPr lang="hr-HR" sz="9600" b="1" dirty="0"/>
              <a:t>        7.00 – 7.45</a:t>
            </a:r>
          </a:p>
          <a:p>
            <a:r>
              <a:rPr lang="hr-HR" sz="9600" b="1" dirty="0"/>
              <a:t>NASTAVA</a:t>
            </a:r>
          </a:p>
          <a:p>
            <a:pPr marL="0" indent="0">
              <a:buNone/>
            </a:pPr>
            <a:r>
              <a:rPr lang="hr-HR" sz="9600" b="1" dirty="0"/>
              <a:t>         8.00 – 11.30 </a:t>
            </a:r>
          </a:p>
          <a:p>
            <a:r>
              <a:rPr lang="hr-HR" sz="9600" b="1" dirty="0"/>
              <a:t>VELIKI ODMOR</a:t>
            </a:r>
          </a:p>
          <a:p>
            <a:pPr marL="0" indent="0">
              <a:buNone/>
            </a:pPr>
            <a:r>
              <a:rPr lang="hr-HR" sz="9600" b="1" dirty="0"/>
              <a:t>         9.35 – 9.50</a:t>
            </a:r>
            <a:endParaRPr lang="hr-HR" sz="7400" dirty="0"/>
          </a:p>
          <a:p>
            <a:pPr marL="0" indent="0">
              <a:buNone/>
            </a:pPr>
            <a:endParaRPr lang="hr-HR" sz="7400" dirty="0"/>
          </a:p>
          <a:p>
            <a:r>
              <a:rPr lang="pl-PL" sz="9600" b="1" dirty="0"/>
              <a:t>Učenici u školu dolaze najkasnije u 7.50!</a:t>
            </a:r>
            <a:endParaRPr lang="hr-HR" sz="9600" b="1" dirty="0"/>
          </a:p>
          <a:p>
            <a:endParaRPr lang="hr-HR" sz="3200" dirty="0"/>
          </a:p>
          <a:p>
            <a:endParaRPr lang="hr-HR" sz="32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5667" y="845781"/>
            <a:ext cx="1907143" cy="182034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16" y="519815"/>
            <a:ext cx="1687941" cy="17111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62918" y="2545175"/>
            <a:ext cx="5229891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/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hr-H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RUČAK I VRIJEME ZA ODMOR </a:t>
            </a:r>
          </a:p>
          <a:p>
            <a:r>
              <a:rPr lang="hr-HR" sz="2400" b="1" dirty="0"/>
              <a:t>         11.30 – 13.30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hr-H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PRODUŽENI BORAVAK</a:t>
            </a:r>
          </a:p>
          <a:p>
            <a:r>
              <a:rPr lang="hr-HR" sz="2400" b="1" dirty="0"/>
              <a:t>         13.30 – 15.30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hr-H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POPODNEVNO DEŽURSTVO</a:t>
            </a:r>
          </a:p>
          <a:p>
            <a:r>
              <a:rPr lang="hr-HR" sz="2400" b="1" dirty="0"/>
              <a:t>         15.30 – 17.00</a:t>
            </a:r>
          </a:p>
        </p:txBody>
      </p:sp>
    </p:spTree>
    <p:extLst>
      <p:ext uri="{BB962C8B-B14F-4D97-AF65-F5344CB8AC3E}">
        <p14:creationId xmlns:p14="http://schemas.microsoft.com/office/powerpoint/2010/main" val="112131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PUBLIKACIJA O ŠKOLI</a:t>
            </a:r>
            <a:r>
              <a:rPr lang="ta-IN" dirty="0"/>
              <a:t> I KONTAKTI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b="1" dirty="0"/>
              <a:t>WEB STRANICA ŠKOLE:</a:t>
            </a:r>
          </a:p>
          <a:p>
            <a:r>
              <a:rPr lang="hr-HR" sz="3200" b="1" dirty="0">
                <a:solidFill>
                  <a:srgbClr val="C00000"/>
                </a:solidFill>
                <a:hlinkClick r:id="rId2"/>
              </a:rPr>
              <a:t>http://www.os-igundulica-zg.skole.hr</a:t>
            </a:r>
            <a:endParaRPr lang="hr-HR" sz="3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r-HR" b="1" dirty="0">
                <a:solidFill>
                  <a:schemeClr val="tx1"/>
                </a:solidFill>
              </a:rPr>
              <a:t>E-MAIL ŠKOLE:</a:t>
            </a:r>
          </a:p>
          <a:p>
            <a:r>
              <a:rPr lang="hr-HR" sz="3200" b="1" dirty="0">
                <a:solidFill>
                  <a:srgbClr val="C00000"/>
                </a:solidFill>
              </a:rPr>
              <a:t>skola@os-igundulica-zg.skole.hr</a:t>
            </a:r>
            <a:endParaRPr lang="hr-HR" sz="3200" b="1" dirty="0">
              <a:solidFill>
                <a:schemeClr val="tx1"/>
              </a:solidFill>
            </a:endParaRPr>
          </a:p>
          <a:p>
            <a:endParaRPr lang="hr-H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r-HR" b="1" dirty="0">
                <a:solidFill>
                  <a:srgbClr val="000000"/>
                </a:solidFill>
              </a:rPr>
              <a:t>FACEBOOK</a:t>
            </a:r>
          </a:p>
          <a:p>
            <a:r>
              <a:rPr lang="hr-HR" dirty="0">
                <a:solidFill>
                  <a:srgbClr val="000000"/>
                </a:solidFill>
                <a:hlinkClick r:id="rId3"/>
              </a:rPr>
              <a:t>https://www.facebook.com/Osnovna-%C5%A1kola-Ivana-Gunduli%C4%87a-149793858712740/</a:t>
            </a:r>
            <a:endParaRPr lang="hr-HR" dirty="0">
              <a:solidFill>
                <a:srgbClr val="000000"/>
              </a:solidFill>
            </a:endParaRPr>
          </a:p>
          <a:p>
            <a:r>
              <a:rPr lang="hr-HR" b="1" dirty="0">
                <a:solidFill>
                  <a:srgbClr val="000000"/>
                </a:solidFill>
              </a:rPr>
              <a:t>ŠKOLSKE NOVINE</a:t>
            </a:r>
          </a:p>
        </p:txBody>
      </p:sp>
    </p:spTree>
    <p:extLst>
      <p:ext uri="{BB962C8B-B14F-4D97-AF65-F5344CB8AC3E}">
        <p14:creationId xmlns:p14="http://schemas.microsoft.com/office/powerpoint/2010/main" val="2639261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/>
              <a:t>KONTAKTI I RAD STRUČNE SLUŽBE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a-IN" dirty="0"/>
              <a:t>Ravnatelj</a:t>
            </a:r>
            <a:r>
              <a:rPr lang="hr-HR" dirty="0"/>
              <a:t>:</a:t>
            </a:r>
            <a:r>
              <a:rPr lang="ta-IN" dirty="0"/>
              <a:t> prof. Zoran Čorkalo</a:t>
            </a:r>
            <a:r>
              <a:rPr lang="hr-HR" dirty="0"/>
              <a:t> - zoran.corkalo@skole.hr</a:t>
            </a:r>
            <a:endParaRPr lang="ta-IN" dirty="0"/>
          </a:p>
          <a:p>
            <a:pPr marL="0" indent="0">
              <a:buNone/>
            </a:pPr>
            <a:r>
              <a:rPr lang="ta-IN" dirty="0"/>
              <a:t>Psihologinja</a:t>
            </a:r>
            <a:r>
              <a:rPr lang="hr-HR" dirty="0"/>
              <a:t>:</a:t>
            </a:r>
            <a:r>
              <a:rPr lang="ta-IN" dirty="0"/>
              <a:t>  </a:t>
            </a:r>
            <a:r>
              <a:rPr lang="hr-HR" dirty="0"/>
              <a:t>prof. psihologije</a:t>
            </a:r>
            <a:r>
              <a:rPr lang="ta-IN" dirty="0"/>
              <a:t> Irena Rasonja</a:t>
            </a:r>
            <a:r>
              <a:rPr lang="hr-HR" dirty="0"/>
              <a:t> - irasonja@gmail.com</a:t>
            </a:r>
            <a:endParaRPr lang="ta-IN" dirty="0"/>
          </a:p>
          <a:p>
            <a:pPr marL="0" indent="0">
              <a:buNone/>
            </a:pPr>
            <a:r>
              <a:rPr lang="ta-IN" dirty="0"/>
              <a:t>Defektologinja</a:t>
            </a:r>
            <a:r>
              <a:rPr lang="hr-HR" dirty="0"/>
              <a:t>:</a:t>
            </a:r>
            <a:r>
              <a:rPr lang="ta-IN" dirty="0"/>
              <a:t> </a:t>
            </a:r>
            <a:r>
              <a:rPr lang="hr-HR" dirty="0"/>
              <a:t>soc. pedagoginja Martina Stojanović</a:t>
            </a:r>
          </a:p>
          <a:p>
            <a:pPr marL="0" indent="0">
              <a:buNone/>
            </a:pPr>
            <a:r>
              <a:rPr lang="hr-HR" dirty="0"/>
              <a:t>Knjižničarka: prof. Iskra Osmačević</a:t>
            </a:r>
          </a:p>
          <a:p>
            <a:pPr marL="0" indent="0">
              <a:buNone/>
            </a:pPr>
            <a:r>
              <a:rPr lang="hr-HR" dirty="0"/>
              <a:t>Tajnica: Andreja Zlodi Gunčić</a:t>
            </a:r>
          </a:p>
          <a:p>
            <a:pPr marL="0" indent="0">
              <a:buNone/>
            </a:pPr>
            <a:r>
              <a:rPr lang="hr-HR" dirty="0"/>
              <a:t>Računovodstvo: Ljiljana Crnogaj Marendić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83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4160" y="970257"/>
            <a:ext cx="9601196" cy="1303867"/>
          </a:xfrm>
        </p:spPr>
        <p:txBody>
          <a:bodyPr/>
          <a:lstStyle/>
          <a:p>
            <a:r>
              <a:rPr lang="hr-HR" dirty="0"/>
              <a:t>Izvannastavne aktivnosti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66092" y="2556932"/>
            <a:ext cx="9630505" cy="3318936"/>
          </a:xfrm>
        </p:spPr>
        <p:txBody>
          <a:bodyPr wrap="square">
            <a:noAutofit/>
          </a:bodyPr>
          <a:lstStyle/>
          <a:p>
            <a:r>
              <a:rPr lang="hr-HR" b="1" dirty="0">
                <a:solidFill>
                  <a:schemeClr val="tx1"/>
                </a:solidFill>
              </a:rPr>
              <a:t>Etno – eko </a:t>
            </a:r>
          </a:p>
          <a:p>
            <a:r>
              <a:rPr lang="hr-HR" b="1" dirty="0">
                <a:solidFill>
                  <a:schemeClr val="tx1"/>
                </a:solidFill>
              </a:rPr>
              <a:t>Robotika</a:t>
            </a:r>
          </a:p>
          <a:p>
            <a:r>
              <a:rPr lang="hr-HR" b="1" dirty="0">
                <a:solidFill>
                  <a:schemeClr val="tx1"/>
                </a:solidFill>
              </a:rPr>
              <a:t>Kreativna reciklaža</a:t>
            </a:r>
          </a:p>
          <a:p>
            <a:r>
              <a:rPr lang="hr-HR" b="1" dirty="0">
                <a:solidFill>
                  <a:schemeClr val="tx1"/>
                </a:solidFill>
              </a:rPr>
              <a:t>Origami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129" y="2935036"/>
            <a:ext cx="1528186" cy="186376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467" y="1657998"/>
            <a:ext cx="2301490" cy="1606249"/>
          </a:xfrm>
          <a:prstGeom prst="rect">
            <a:avLst/>
          </a:prstGeom>
        </p:spPr>
      </p:pic>
      <p:pic>
        <p:nvPicPr>
          <p:cNvPr id="1030" name="Picture 6" descr="Slikovni rezultat za origami illustration">
            <a:extLst>
              <a:ext uri="{FF2B5EF4-FFF2-40B4-BE49-F238E27FC236}">
                <a16:creationId xmlns:a16="http://schemas.microsoft.com/office/drawing/2014/main" id="{7999D9EC-984B-4438-9C95-EF9154C96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074" y="4216400"/>
            <a:ext cx="1467523" cy="145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78675" y="2584774"/>
            <a:ext cx="2940147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hr-HR" sz="2000" b="1" dirty="0"/>
              <a:t>Dramska skupina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hr-HR" sz="2000" b="1" dirty="0"/>
              <a:t>Likovna grupa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hr-HR" sz="2000" b="1" dirty="0"/>
              <a:t>Njemačka igraonica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hr-HR" sz="2000" b="1" dirty="0"/>
              <a:t>Matematičke priče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hr-HR" sz="2000" b="1" dirty="0"/>
              <a:t>Mali zbor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hr-HR" sz="2000" b="1" dirty="0"/>
              <a:t>Erasmus + grupa</a:t>
            </a:r>
          </a:p>
        </p:txBody>
      </p:sp>
    </p:spTree>
    <p:extLst>
      <p:ext uri="{BB962C8B-B14F-4D97-AF65-F5344CB8AC3E}">
        <p14:creationId xmlns:p14="http://schemas.microsoft.com/office/powerpoint/2010/main" val="238375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OSTALE AKTIVNOSTI TIJEKOM ŠKOLSKE GODINE 2019/2020.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INTEGRIRANA NASTAVA</a:t>
            </a:r>
          </a:p>
          <a:p>
            <a:r>
              <a:rPr lang="hr-HR" dirty="0"/>
              <a:t>TERENSKA NASTAVA </a:t>
            </a:r>
          </a:p>
          <a:p>
            <a:r>
              <a:rPr lang="hr-HR" dirty="0"/>
              <a:t>IZVANUČIONIČNA NASTAVA</a:t>
            </a:r>
          </a:p>
          <a:p>
            <a:r>
              <a:rPr lang="hr-HR" dirty="0"/>
              <a:t>PROJEKTNA NASTAVA</a:t>
            </a:r>
          </a:p>
          <a:p>
            <a:r>
              <a:rPr lang="hr-HR" dirty="0"/>
              <a:t>BOTANIČKI VRT - VRTEK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EUROPSKI PROJEKTI: ERASMUS + KA2</a:t>
            </a:r>
          </a:p>
          <a:p>
            <a:r>
              <a:rPr lang="hr-HR" dirty="0"/>
              <a:t>ETWINNING PROJEKTI</a:t>
            </a:r>
          </a:p>
          <a:p>
            <a:r>
              <a:rPr lang="hr-HR" dirty="0"/>
              <a:t>SURADNJA S POBRATIMSKIM ŠKOLAMA IZ SLOVENIJE I MAĐARSKE</a:t>
            </a:r>
          </a:p>
        </p:txBody>
      </p:sp>
    </p:spTree>
    <p:extLst>
      <p:ext uri="{BB962C8B-B14F-4D97-AF65-F5344CB8AC3E}">
        <p14:creationId xmlns:p14="http://schemas.microsoft.com/office/powerpoint/2010/main" val="3117656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UDŽBENICI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hr-HR" sz="2000" b="1" dirty="0"/>
              <a:t> </a:t>
            </a:r>
            <a:r>
              <a:rPr lang="hr-HR" sz="2400" b="1" dirty="0"/>
              <a:t>Škola za život</a:t>
            </a:r>
          </a:p>
          <a:p>
            <a:r>
              <a:rPr lang="hr-HR" sz="2400" b="1" dirty="0"/>
              <a:t>novi udžbenici   </a:t>
            </a:r>
          </a:p>
          <a:p>
            <a:r>
              <a:rPr lang="hr-HR" sz="2400" b="1" dirty="0"/>
              <a:t>digitalni materijali</a:t>
            </a:r>
          </a:p>
          <a:p>
            <a:r>
              <a:rPr lang="hr-HR" sz="2400" b="1" dirty="0"/>
              <a:t>tableti</a:t>
            </a:r>
          </a:p>
          <a:p>
            <a:r>
              <a:rPr lang="hr-HR" sz="2400" b="1" dirty="0"/>
              <a:t>dodatni nastavni materijali i ispitni zadatci</a:t>
            </a:r>
          </a:p>
        </p:txBody>
      </p:sp>
    </p:spTree>
    <p:extLst>
      <p:ext uri="{BB962C8B-B14F-4D97-AF65-F5344CB8AC3E}">
        <p14:creationId xmlns:p14="http://schemas.microsoft.com/office/powerpoint/2010/main" val="4152698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ŠKOLSKA TORBA I PERNICA</a:t>
            </a:r>
            <a:br>
              <a:rPr lang="hr-HR" dirty="0"/>
            </a:br>
            <a:r>
              <a:rPr lang="hr-HR" dirty="0"/>
              <a:t>PRIBOR U PERNICI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800" b="1" dirty="0"/>
              <a:t>3 NAŠILJENE OLOVKE</a:t>
            </a:r>
          </a:p>
          <a:p>
            <a:r>
              <a:rPr lang="hr-HR" sz="2800" b="1" dirty="0"/>
              <a:t>BIJELA GUMICA</a:t>
            </a:r>
          </a:p>
          <a:p>
            <a:r>
              <a:rPr lang="hr-HR" sz="2800" b="1" dirty="0"/>
              <a:t>ŠILJILO S KUTIJICOM</a:t>
            </a:r>
          </a:p>
          <a:p>
            <a:r>
              <a:rPr lang="hr-HR" sz="2800" b="1" dirty="0"/>
              <a:t>DRVENE BOJICE</a:t>
            </a:r>
          </a:p>
          <a:p>
            <a:r>
              <a:rPr lang="hr-HR" sz="2800" b="1" dirty="0"/>
              <a:t>FLOMASTERI</a:t>
            </a:r>
          </a:p>
          <a:p>
            <a:r>
              <a:rPr lang="hr-HR" sz="2800" b="1" dirty="0"/>
              <a:t>ŠKARE, LJEPILO, RAVNALO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307" y="869501"/>
            <a:ext cx="1365836" cy="141649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9306" y="869501"/>
            <a:ext cx="1455179" cy="1232052"/>
          </a:xfrm>
          <a:prstGeom prst="rect">
            <a:avLst/>
          </a:prstGeom>
        </p:spPr>
      </p:pic>
      <p:pic>
        <p:nvPicPr>
          <p:cNvPr id="6" name="Picture 2" descr="Slikovni rezultat za school backpack illust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37" y="2556932"/>
            <a:ext cx="2702983" cy="339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68483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560</TotalTime>
  <Words>498</Words>
  <Application>Microsoft Office PowerPoint</Application>
  <PresentationFormat>Široki zaslon</PresentationFormat>
  <Paragraphs>116</Paragraphs>
  <Slides>17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 3</vt:lpstr>
      <vt:lpstr>Wisp</vt:lpstr>
      <vt:lpstr>OSNOVNA ŠKOLA IVANA GUNDULIĆA, ZAGREB</vt:lpstr>
      <vt:lpstr>                 1. A, 1. B i 1. M  ŠKOLSKA GODINA 2019/2020.</vt:lpstr>
      <vt:lpstr>Kako protječe školski dan?</vt:lpstr>
      <vt:lpstr>PUBLIKACIJA O ŠKOLI I KONTAKTI</vt:lpstr>
      <vt:lpstr>KONTAKTI I RAD STRUČNE SLUŽBE</vt:lpstr>
      <vt:lpstr>Izvannastavne aktivnosti</vt:lpstr>
      <vt:lpstr>OSTALE AKTIVNOSTI TIJEKOM ŠKOLSKE GODINE 2019/2020.</vt:lpstr>
      <vt:lpstr>UDŽBENICI</vt:lpstr>
      <vt:lpstr>ŠKOLSKA TORBA I PERNICA PRIBOR U PERNICI</vt:lpstr>
      <vt:lpstr>PISANKE </vt:lpstr>
      <vt:lpstr>LIKOVNI PRIBOR</vt:lpstr>
      <vt:lpstr>LIKOVNI PRIBOR</vt:lpstr>
      <vt:lpstr>OSTALI PRIBOR</vt:lpstr>
      <vt:lpstr>NALJEPNICE S IMENIMA</vt:lpstr>
      <vt:lpstr>GARDEROBNI ORMARIĆI</vt:lpstr>
      <vt:lpstr>        1. ŠKOLSKI DAN , 9. RUJNA 2019. 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OSNOVNA ŠKOLA IVANA GUNDULIĆA,ZAGREB</dc:title>
  <dc:creator>Rubčić</dc:creator>
  <cp:lastModifiedBy>Zoran Čorkalo</cp:lastModifiedBy>
  <cp:revision>52</cp:revision>
  <dcterms:created xsi:type="dcterms:W3CDTF">2017-06-19T07:15:48Z</dcterms:created>
  <dcterms:modified xsi:type="dcterms:W3CDTF">2019-07-02T16:04:58Z</dcterms:modified>
</cp:coreProperties>
</file>