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7" r:id="rId6"/>
    <p:sldId id="260" r:id="rId7"/>
    <p:sldId id="263" r:id="rId8"/>
    <p:sldId id="264" r:id="rId9"/>
    <p:sldId id="269" r:id="rId10"/>
    <p:sldId id="266" r:id="rId11"/>
    <p:sldId id="267" r:id="rId12"/>
    <p:sldId id="270" r:id="rId13"/>
    <p:sldId id="272" r:id="rId14"/>
    <p:sldId id="275" r:id="rId15"/>
    <p:sldId id="278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267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362A6-26AF-4A57-B25D-92C26C63C86B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94850-A045-4522-9B6B-D2F60E064C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125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4850-A045-4522-9B6B-D2F60E064C82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923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9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8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63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58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75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5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40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1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8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4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9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5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0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4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6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1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os-igundulica-zg.skole.hr/upload/os-igundulica-zg/images/static3/1766/File/Kalendar-skolske-godine-2020-2021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-hr.facebook.com/osigundulica" TargetMode="External"/><Relationship Id="rId2" Type="http://schemas.openxmlformats.org/officeDocument/2006/relationships/hyperlink" Target="http://www.os-igundulica-zg.skole.hr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05832" y="1475412"/>
            <a:ext cx="4961119" cy="1698171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rgbClr val="0033CC"/>
                </a:solidFill>
              </a:rPr>
              <a:t>OSNOVNA ŠKOLA </a:t>
            </a:r>
            <a:r>
              <a:rPr lang="hr-HR" sz="3200" dirty="0" smtClean="0">
                <a:solidFill>
                  <a:srgbClr val="0033CC"/>
                </a:solidFill>
              </a:rPr>
              <a:t/>
            </a:r>
            <a:br>
              <a:rPr lang="hr-HR" sz="3200" dirty="0" smtClean="0">
                <a:solidFill>
                  <a:srgbClr val="0033CC"/>
                </a:solidFill>
              </a:rPr>
            </a:br>
            <a:r>
              <a:rPr lang="hr-HR" sz="3200" dirty="0" smtClean="0">
                <a:solidFill>
                  <a:srgbClr val="0033CC"/>
                </a:solidFill>
              </a:rPr>
              <a:t>IVANA GUNDULIĆA</a:t>
            </a:r>
            <a:br>
              <a:rPr lang="hr-HR" sz="3200" dirty="0" smtClean="0">
                <a:solidFill>
                  <a:srgbClr val="0033CC"/>
                </a:solidFill>
              </a:rPr>
            </a:br>
            <a:r>
              <a:rPr lang="hr-HR" sz="3200" dirty="0" smtClean="0">
                <a:solidFill>
                  <a:srgbClr val="0033CC"/>
                </a:solidFill>
              </a:rPr>
              <a:t>ZAGREB</a:t>
            </a:r>
            <a:endParaRPr lang="hr-HR" sz="3200" dirty="0">
              <a:solidFill>
                <a:srgbClr val="0033CC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16619" y="3605349"/>
            <a:ext cx="6139543" cy="1828800"/>
          </a:xfrm>
        </p:spPr>
        <p:txBody>
          <a:bodyPr anchor="ctr"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</a:rPr>
              <a:t>PRVI RAZRED OSNOVNE ŠKOLE</a:t>
            </a:r>
          </a:p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2020./2021.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7" y="817595"/>
            <a:ext cx="2340000" cy="23559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5471" r="6630" b="4463"/>
          <a:stretch/>
        </p:blipFill>
        <p:spPr bwMode="auto">
          <a:xfrm>
            <a:off x="9535101" y="817595"/>
            <a:ext cx="1656000" cy="2256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564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12126" y="774469"/>
            <a:ext cx="8911687" cy="1280890"/>
          </a:xfrm>
        </p:spPr>
        <p:txBody>
          <a:bodyPr>
            <a:normAutofit/>
          </a:bodyPr>
          <a:lstStyle/>
          <a:p>
            <a:r>
              <a:rPr lang="hr-HR" dirty="0" smtClean="0"/>
              <a:t>BILJEŽNICE, PISANKE I CRTANČICE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12126" y="1905000"/>
            <a:ext cx="9026434" cy="445661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hr-HR" b="1" dirty="0"/>
              <a:t>HRVATSKI JEZIK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CRTANČICA</a:t>
            </a:r>
            <a:r>
              <a:rPr lang="hr-HR" b="1" dirty="0">
                <a:solidFill>
                  <a:srgbClr val="FF0000"/>
                </a:solidFill>
              </a:rPr>
              <a:t>, PISANKA A </a:t>
            </a:r>
            <a:endParaRPr lang="hr-H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 smtClean="0"/>
              <a:t>MATEMATIKA</a:t>
            </a:r>
            <a:endParaRPr lang="hr-HR" b="1" dirty="0"/>
          </a:p>
          <a:p>
            <a:r>
              <a:rPr lang="hr-HR" b="1" dirty="0" smtClean="0">
                <a:solidFill>
                  <a:srgbClr val="FF0000"/>
                </a:solidFill>
              </a:rPr>
              <a:t>2 </a:t>
            </a:r>
            <a:r>
              <a:rPr lang="hr-HR" b="1" dirty="0">
                <a:solidFill>
                  <a:srgbClr val="FF0000"/>
                </a:solidFill>
              </a:rPr>
              <a:t>BILJEŽNICE – MATEMATIKA </a:t>
            </a:r>
            <a:r>
              <a:rPr lang="hr-HR" b="1" dirty="0" smtClean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 </a:t>
            </a:r>
            <a:endParaRPr lang="hr-H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/>
              <a:t>PRIRODA I DRUŠTVO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CRTANČICA</a:t>
            </a:r>
          </a:p>
          <a:p>
            <a:pPr marL="0" indent="0">
              <a:buNone/>
            </a:pPr>
            <a:endParaRPr lang="hr-H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 smtClean="0"/>
              <a:t>GLAZBENA KULTURA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CRTANČICA</a:t>
            </a:r>
          </a:p>
          <a:p>
            <a:pPr marL="0" indent="0">
              <a:buNone/>
            </a:pPr>
            <a:r>
              <a:rPr lang="hr-HR" b="1" dirty="0" smtClean="0"/>
              <a:t>ENGLESKI JEZIK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CRTANČICA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IZBORNI PREDMETI:</a:t>
            </a:r>
          </a:p>
          <a:p>
            <a:pPr marL="0" indent="0">
              <a:buNone/>
            </a:pPr>
            <a:r>
              <a:rPr lang="hr-HR" b="1" dirty="0" smtClean="0"/>
              <a:t>VJERONAUK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CRTANČICA</a:t>
            </a:r>
          </a:p>
          <a:p>
            <a:pPr marL="0" indent="0">
              <a:buNone/>
            </a:pPr>
            <a:endParaRPr lang="hr-H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 smtClean="0"/>
              <a:t>INFORMATIKA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CRTANČICA  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802" y="473751"/>
            <a:ext cx="1328810" cy="1581608"/>
          </a:xfrm>
          <a:prstGeom prst="rect">
            <a:avLst/>
          </a:prstGeom>
        </p:spPr>
      </p:pic>
      <p:pic>
        <p:nvPicPr>
          <p:cNvPr id="6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74" y="323392"/>
            <a:ext cx="1328810" cy="15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0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LIKOVNI PRIBOR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31565" y="2019300"/>
            <a:ext cx="9493931" cy="4546168"/>
          </a:xfrm>
        </p:spPr>
        <p:txBody>
          <a:bodyPr numCol="2">
            <a:noAutofit/>
          </a:bodyPr>
          <a:lstStyle/>
          <a:p>
            <a:pPr>
              <a:spcAft>
                <a:spcPts val="600"/>
              </a:spcAft>
            </a:pPr>
            <a:r>
              <a:rPr lang="hr-HR" sz="2000" b="1" dirty="0">
                <a:solidFill>
                  <a:srgbClr val="FF0000"/>
                </a:solidFill>
              </a:rPr>
              <a:t>LIKOVNA MAPA (NARUČUJE </a:t>
            </a:r>
            <a:r>
              <a:rPr lang="hr-HR" sz="2000" b="1" dirty="0" smtClean="0">
                <a:solidFill>
                  <a:srgbClr val="FF0000"/>
                </a:solidFill>
              </a:rPr>
              <a:t>ŠKOLA)</a:t>
            </a:r>
            <a:endParaRPr lang="hr-HR" sz="2000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hr-HR" sz="2000" b="1" dirty="0" smtClean="0">
                <a:solidFill>
                  <a:srgbClr val="FF0000"/>
                </a:solidFill>
              </a:rPr>
              <a:t>TEMPERE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hr-HR" sz="2000" b="1" dirty="0">
                <a:solidFill>
                  <a:srgbClr val="FF0000"/>
                </a:solidFill>
              </a:rPr>
              <a:t>VODENE </a:t>
            </a:r>
            <a:r>
              <a:rPr lang="hr-HR" sz="2000" b="1" dirty="0" smtClean="0">
                <a:solidFill>
                  <a:srgbClr val="FF0000"/>
                </a:solidFill>
              </a:rPr>
              <a:t>BOJE</a:t>
            </a:r>
          </a:p>
          <a:p>
            <a:pPr>
              <a:spcAft>
                <a:spcPts val="600"/>
              </a:spcAft>
            </a:pPr>
            <a:r>
              <a:rPr lang="hr-HR" sz="2000" b="1" dirty="0" smtClean="0">
                <a:solidFill>
                  <a:srgbClr val="FF0000"/>
                </a:solidFill>
              </a:rPr>
              <a:t>3 </a:t>
            </a:r>
            <a:r>
              <a:rPr lang="hr-HR" sz="2000" b="1" dirty="0">
                <a:solidFill>
                  <a:srgbClr val="FF0000"/>
                </a:solidFill>
              </a:rPr>
              <a:t>MEKANA KISTA I 3 TVRDA KISTA – RAZLIČITE DEBLJINE</a:t>
            </a:r>
          </a:p>
          <a:p>
            <a:pPr>
              <a:spcAft>
                <a:spcPts val="600"/>
              </a:spcAft>
            </a:pPr>
            <a:r>
              <a:rPr lang="hr-HR" sz="2000" b="1" dirty="0">
                <a:solidFill>
                  <a:srgbClr val="FF0000"/>
                </a:solidFill>
              </a:rPr>
              <a:t>PALETA, ČAŠA, KRPICA, PODLOŽAK ZA STOL</a:t>
            </a:r>
          </a:p>
          <a:p>
            <a:pPr>
              <a:spcAft>
                <a:spcPts val="600"/>
              </a:spcAft>
            </a:pPr>
            <a:r>
              <a:rPr lang="hr-HR" sz="2000" b="1" dirty="0" smtClean="0">
                <a:solidFill>
                  <a:srgbClr val="FF0000"/>
                </a:solidFill>
              </a:rPr>
              <a:t>PREGAČA 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hr-HR" sz="2000" b="1" dirty="0">
                <a:solidFill>
                  <a:srgbClr val="FF0000"/>
                </a:solidFill>
              </a:rPr>
              <a:t>BIJELI </a:t>
            </a:r>
            <a:r>
              <a:rPr lang="hr-HR" sz="2000" b="1" dirty="0" smtClean="0">
                <a:solidFill>
                  <a:srgbClr val="FF0000"/>
                </a:solidFill>
              </a:rPr>
              <a:t>GLINAMOL</a:t>
            </a:r>
          </a:p>
          <a:p>
            <a:pPr lvl="1">
              <a:spcAft>
                <a:spcPts val="600"/>
              </a:spcAft>
            </a:pPr>
            <a:r>
              <a:rPr lang="hr-HR" sz="2000" b="1" dirty="0">
                <a:solidFill>
                  <a:srgbClr val="FF0000"/>
                </a:solidFill>
              </a:rPr>
              <a:t>ULJNE PASTELE</a:t>
            </a:r>
          </a:p>
          <a:p>
            <a:pPr lvl="1">
              <a:spcAft>
                <a:spcPts val="600"/>
              </a:spcAft>
            </a:pPr>
            <a:r>
              <a:rPr lang="hr-HR" sz="2000" b="1" dirty="0">
                <a:solidFill>
                  <a:srgbClr val="FF0000"/>
                </a:solidFill>
              </a:rPr>
              <a:t>PLASTELIN</a:t>
            </a:r>
          </a:p>
          <a:p>
            <a:pPr lvl="1">
              <a:spcAft>
                <a:spcPts val="600"/>
              </a:spcAft>
            </a:pPr>
            <a:r>
              <a:rPr lang="hr-HR" sz="2000" b="1" dirty="0">
                <a:solidFill>
                  <a:srgbClr val="FF0000"/>
                </a:solidFill>
              </a:rPr>
              <a:t>ŠKARE I LJEPILO </a:t>
            </a:r>
          </a:p>
          <a:p>
            <a:pPr lvl="1">
              <a:spcAft>
                <a:spcPts val="600"/>
              </a:spcAft>
            </a:pPr>
            <a:r>
              <a:rPr lang="hr-HR" sz="2000" b="1" dirty="0">
                <a:solidFill>
                  <a:srgbClr val="FF0000"/>
                </a:solidFill>
              </a:rPr>
              <a:t>TUŠ I DRVCE</a:t>
            </a:r>
          </a:p>
          <a:p>
            <a:pPr lvl="1">
              <a:spcAft>
                <a:spcPts val="600"/>
              </a:spcAft>
            </a:pPr>
            <a:r>
              <a:rPr lang="hr-HR" sz="2000" b="1" dirty="0">
                <a:solidFill>
                  <a:srgbClr val="FF0000"/>
                </a:solidFill>
              </a:rPr>
              <a:t>UGLJEN</a:t>
            </a:r>
          </a:p>
          <a:p>
            <a:pPr lvl="1">
              <a:spcAft>
                <a:spcPts val="600"/>
              </a:spcAft>
            </a:pPr>
            <a:r>
              <a:rPr lang="hr-HR" sz="2000" b="1" dirty="0">
                <a:solidFill>
                  <a:srgbClr val="FF0000"/>
                </a:solidFill>
              </a:rPr>
              <a:t>KOLAŽ</a:t>
            </a:r>
          </a:p>
          <a:p>
            <a:pPr lvl="1">
              <a:spcAft>
                <a:spcPts val="600"/>
              </a:spcAft>
            </a:pPr>
            <a:r>
              <a:rPr lang="hr-HR" sz="2000" b="1" dirty="0">
                <a:solidFill>
                  <a:srgbClr val="FF0000"/>
                </a:solidFill>
              </a:rPr>
              <a:t>2 CRNA FLOMASTERA</a:t>
            </a:r>
          </a:p>
          <a:p>
            <a:pPr marL="0" indent="0">
              <a:spcAft>
                <a:spcPts val="600"/>
              </a:spcAft>
              <a:buNone/>
            </a:pPr>
            <a:endParaRPr lang="hr-HR" sz="2000" b="1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450" y="305485"/>
            <a:ext cx="1987032" cy="17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OSTALI PRIBOR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22253" y="1610532"/>
            <a:ext cx="6933611" cy="440281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hr-HR" b="1" dirty="0"/>
          </a:p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hr-HR" sz="2400" b="1" dirty="0" smtClean="0">
                <a:solidFill>
                  <a:schemeClr val="tx1"/>
                </a:solidFill>
              </a:rPr>
              <a:t>ZA NASTAVU TJELESNE I ZDRAVSTVENE KULTURE </a:t>
            </a:r>
            <a:endParaRPr lang="hr-HR" sz="24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hr-HR" sz="2400" b="1" dirty="0" smtClean="0">
                <a:solidFill>
                  <a:srgbClr val="FF0000"/>
                </a:solidFill>
              </a:rPr>
              <a:t>BIJELA MAJICA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hr-HR" sz="2400" b="1" dirty="0" smtClean="0">
                <a:solidFill>
                  <a:srgbClr val="FF0000"/>
                </a:solidFill>
              </a:rPr>
              <a:t>SPORTSKE </a:t>
            </a:r>
            <a:r>
              <a:rPr lang="hr-HR" sz="2400" b="1" dirty="0">
                <a:solidFill>
                  <a:srgbClr val="FF0000"/>
                </a:solidFill>
              </a:rPr>
              <a:t>KRATKE HLAČE ILI </a:t>
            </a:r>
            <a:r>
              <a:rPr lang="hr-HR" sz="2400" b="1" dirty="0" smtClean="0">
                <a:solidFill>
                  <a:srgbClr val="FF0000"/>
                </a:solidFill>
              </a:rPr>
              <a:t>TAJICE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hr-HR" sz="2400" b="1" dirty="0" smtClean="0">
                <a:solidFill>
                  <a:srgbClr val="FF0000"/>
                </a:solidFill>
              </a:rPr>
              <a:t>ČVRSTE TENISICE</a:t>
            </a:r>
            <a:endParaRPr lang="hr-HR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hr-HR" sz="2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hr-HR" sz="2400" b="1" dirty="0" smtClean="0">
                <a:solidFill>
                  <a:schemeClr val="tx1"/>
                </a:solidFill>
              </a:rPr>
              <a:t>ZA BORAVAK U PROSTORU ŠKOLE</a:t>
            </a:r>
            <a:endParaRPr lang="hr-HR" sz="24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hr-HR" sz="2400" b="1" dirty="0">
                <a:solidFill>
                  <a:srgbClr val="FF0000"/>
                </a:solidFill>
              </a:rPr>
              <a:t>ŠKOLSKA OBUĆA – PAPUČE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406" y="4106405"/>
            <a:ext cx="2484178" cy="21580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71" y="1442856"/>
            <a:ext cx="2147254" cy="16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1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42753" y="629619"/>
            <a:ext cx="6074229" cy="1303867"/>
          </a:xfrm>
        </p:spPr>
        <p:txBody>
          <a:bodyPr/>
          <a:lstStyle/>
          <a:p>
            <a:r>
              <a:rPr lang="hr-HR" dirty="0"/>
              <a:t>NALJEPNICE S </a:t>
            </a:r>
            <a:r>
              <a:rPr lang="hr-HR" dirty="0" smtClean="0"/>
              <a:t>IMENIMA (za udžbenike i bilježnice)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53046" y="2261240"/>
            <a:ext cx="7352210" cy="34031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2400" b="1" dirty="0">
                <a:solidFill>
                  <a:srgbClr val="FF0000"/>
                </a:solidFill>
              </a:rPr>
              <a:t>IME I PREZIME</a:t>
            </a:r>
          </a:p>
          <a:p>
            <a:pPr>
              <a:spcAft>
                <a:spcPts val="600"/>
              </a:spcAft>
            </a:pPr>
            <a:r>
              <a:rPr lang="hr-HR" sz="2400" b="1" dirty="0">
                <a:solidFill>
                  <a:srgbClr val="FF0000"/>
                </a:solidFill>
              </a:rPr>
              <a:t>RAZRED</a:t>
            </a:r>
          </a:p>
          <a:p>
            <a:pPr>
              <a:spcAft>
                <a:spcPts val="600"/>
              </a:spcAft>
            </a:pPr>
            <a:r>
              <a:rPr lang="hr-HR" sz="2400" b="1" dirty="0">
                <a:solidFill>
                  <a:srgbClr val="FF0000"/>
                </a:solidFill>
              </a:rPr>
              <a:t>NASTAVNI PREDMET</a:t>
            </a:r>
          </a:p>
          <a:p>
            <a:pPr>
              <a:spcAft>
                <a:spcPts val="600"/>
              </a:spcAft>
            </a:pPr>
            <a:r>
              <a:rPr lang="hr-HR" sz="2400" b="1" dirty="0">
                <a:solidFill>
                  <a:srgbClr val="FF0000"/>
                </a:solidFill>
              </a:rPr>
              <a:t>SVE UDŽBENIKE OMOTATI PROZIRNIM OMOTIMA I STAVITI NALJEPNICE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2606" r="6713" b="2746"/>
          <a:stretch/>
        </p:blipFill>
        <p:spPr>
          <a:xfrm rot="1638616">
            <a:off x="8381640" y="1275446"/>
            <a:ext cx="2840480" cy="312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6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1808" y="604515"/>
            <a:ext cx="8756044" cy="1280890"/>
          </a:xfrm>
        </p:spPr>
        <p:txBody>
          <a:bodyPr>
            <a:noAutofit/>
          </a:bodyPr>
          <a:lstStyle/>
          <a:p>
            <a:pPr algn="ctr"/>
            <a:r>
              <a:rPr lang="hr-HR" dirty="0" smtClean="0"/>
              <a:t>1. </a:t>
            </a:r>
            <a:r>
              <a:rPr lang="hr-HR" dirty="0"/>
              <a:t>DAN </a:t>
            </a:r>
            <a:r>
              <a:rPr lang="hr-HR" dirty="0" smtClean="0"/>
              <a:t>NASTAVE</a:t>
            </a:r>
            <a:br>
              <a:rPr lang="hr-HR" dirty="0" smtClean="0"/>
            </a:br>
            <a:r>
              <a:rPr lang="hr-HR" b="1" dirty="0" smtClean="0">
                <a:solidFill>
                  <a:srgbClr val="FF0000"/>
                </a:solidFill>
              </a:rPr>
              <a:t>PONEDJELJAK, 7. </a:t>
            </a:r>
            <a:r>
              <a:rPr lang="hr-HR" b="1" dirty="0">
                <a:solidFill>
                  <a:srgbClr val="FF0000"/>
                </a:solidFill>
              </a:rPr>
              <a:t>RUJNA </a:t>
            </a:r>
            <a:r>
              <a:rPr lang="hr-HR" b="1" dirty="0" smtClean="0">
                <a:solidFill>
                  <a:srgbClr val="FF0000"/>
                </a:solidFill>
              </a:rPr>
              <a:t>2020. GODINE</a:t>
            </a:r>
            <a:r>
              <a:rPr lang="hr-HR" b="1" dirty="0"/>
              <a:t/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5554" y="2121097"/>
            <a:ext cx="9479869" cy="42802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r-HR" sz="2400" b="1" dirty="0"/>
              <a:t>priredba </a:t>
            </a:r>
            <a:r>
              <a:rPr lang="hr-HR" sz="2400" b="1" dirty="0" smtClean="0"/>
              <a:t>dobrodošlice - u </a:t>
            </a:r>
            <a:r>
              <a:rPr lang="hr-HR" sz="2400" b="1" dirty="0">
                <a:solidFill>
                  <a:schemeClr val="tx1"/>
                </a:solidFill>
              </a:rPr>
              <a:t>10.00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/>
              <a:t>sati u školskoj blagovaonici</a:t>
            </a:r>
          </a:p>
          <a:p>
            <a:pPr>
              <a:spcAft>
                <a:spcPts val="600"/>
              </a:spcAft>
            </a:pPr>
            <a:r>
              <a:rPr lang="hr-HR" sz="2400" b="1" dirty="0"/>
              <a:t>u</a:t>
            </a:r>
            <a:r>
              <a:rPr lang="hr-HR" sz="2400" b="1" dirty="0" smtClean="0"/>
              <a:t>čiteljice prozivaju učenike nakon čega odlaze </a:t>
            </a:r>
            <a:r>
              <a:rPr lang="hr-HR" sz="2400" b="1" dirty="0"/>
              <a:t>u </a:t>
            </a:r>
            <a:r>
              <a:rPr lang="hr-HR" sz="2400" b="1" dirty="0" smtClean="0"/>
              <a:t>svoje razrede</a:t>
            </a:r>
          </a:p>
          <a:p>
            <a:pPr>
              <a:spcAft>
                <a:spcPts val="600"/>
              </a:spcAft>
            </a:pPr>
            <a:r>
              <a:rPr lang="hr-HR" sz="2400" b="1" dirty="0"/>
              <a:t>r</a:t>
            </a:r>
            <a:r>
              <a:rPr lang="hr-HR" sz="2400" b="1" dirty="0" smtClean="0"/>
              <a:t>oditelji čekaju u školskom predvorju ili na školskom dvorištu</a:t>
            </a:r>
            <a:endParaRPr lang="hr-HR" sz="2400" b="1" dirty="0"/>
          </a:p>
          <a:p>
            <a:pPr>
              <a:spcAft>
                <a:spcPts val="600"/>
              </a:spcAft>
            </a:pPr>
            <a:r>
              <a:rPr lang="hr-HR" sz="2400" b="1" dirty="0"/>
              <a:t>udžbenici će učenike dočekati na školskim </a:t>
            </a:r>
            <a:r>
              <a:rPr lang="hr-HR" sz="2400" b="1" dirty="0" smtClean="0"/>
              <a:t>klupama</a:t>
            </a:r>
            <a:endParaRPr lang="hr-HR" sz="2400" b="1" dirty="0"/>
          </a:p>
          <a:p>
            <a:pPr>
              <a:spcAft>
                <a:spcPts val="600"/>
              </a:spcAft>
            </a:pPr>
            <a:r>
              <a:rPr lang="hr-HR" sz="2400" b="1" dirty="0"/>
              <a:t>prvi dan nastave učenici u škole donose svoje školske torbe</a:t>
            </a:r>
          </a:p>
          <a:p>
            <a:pPr>
              <a:spcAft>
                <a:spcPts val="600"/>
              </a:spcAft>
            </a:pPr>
            <a:r>
              <a:rPr lang="hr-HR" sz="2400" b="1" dirty="0"/>
              <a:t>učenici uz pomoć roditelja nose udžbenike kući</a:t>
            </a:r>
          </a:p>
          <a:p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7" y="1390225"/>
            <a:ext cx="1413660" cy="14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93268" y="630641"/>
            <a:ext cx="7097062" cy="1054468"/>
          </a:xfrm>
        </p:spPr>
        <p:txBody>
          <a:bodyPr>
            <a:noAutofit/>
          </a:bodyPr>
          <a:lstStyle/>
          <a:p>
            <a:r>
              <a:rPr lang="hr-HR" dirty="0" smtClean="0"/>
              <a:t>1. RODITELJSKI SASTANAK</a:t>
            </a:r>
            <a:r>
              <a:rPr lang="hr-HR" b="1" dirty="0"/>
              <a:t/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93268" y="1885405"/>
            <a:ext cx="9215846" cy="42802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dirty="0" smtClean="0">
                <a:solidFill>
                  <a:srgbClr val="FF0000"/>
                </a:solidFill>
              </a:rPr>
              <a:t>Uvodni roditeljski sastanak za sve roditelje prvih razreda održat će se u četvrtak, 27. 8. s početkom u 18.00 sati.</a:t>
            </a:r>
          </a:p>
          <a:p>
            <a:pPr marL="0" indent="0">
              <a:buNone/>
            </a:pPr>
            <a:endParaRPr lang="hr-H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dirty="0" smtClean="0">
                <a:solidFill>
                  <a:srgbClr val="FF0000"/>
                </a:solidFill>
              </a:rPr>
              <a:t>Sastanku će </a:t>
            </a:r>
            <a:r>
              <a:rPr lang="hr-HR" sz="2400" dirty="0" err="1" smtClean="0">
                <a:solidFill>
                  <a:srgbClr val="FF0000"/>
                </a:solidFill>
              </a:rPr>
              <a:t>nazočiti</a:t>
            </a:r>
            <a:r>
              <a:rPr lang="hr-HR" sz="2400" dirty="0" smtClean="0">
                <a:solidFill>
                  <a:srgbClr val="FF0000"/>
                </a:solidFill>
              </a:rPr>
              <a:t> svi učitelji koji će predavati u budućim prvim razredima, stručna služba škole i ravnatelj.</a:t>
            </a:r>
          </a:p>
          <a:p>
            <a:pPr marL="0" indent="0">
              <a:buNone/>
            </a:pPr>
            <a:endParaRPr lang="hr-HR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Kalendar za školsku godinu 2020./2021. možete pogledati pod poveznicom – </a:t>
            </a:r>
            <a:r>
              <a:rPr lang="hr-HR" sz="2000" b="1" i="1" dirty="0" smtClean="0">
                <a:solidFill>
                  <a:srgbClr val="FF0000"/>
                </a:solidFill>
                <a:hlinkClick r:id="rId2"/>
              </a:rPr>
              <a:t>Kalendar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smtClean="0">
                <a:solidFill>
                  <a:srgbClr val="FF0000"/>
                </a:solidFill>
              </a:rPr>
              <a:t>ili na mrežnoj stranici Škole.</a:t>
            </a:r>
            <a:endParaRPr lang="hr-HR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7" y="1390225"/>
            <a:ext cx="1413660" cy="14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osnovna Å¡kola ivana gunduliÄa zagreb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79" y="1533640"/>
            <a:ext cx="41814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4910" y="591453"/>
            <a:ext cx="8911687" cy="1280890"/>
          </a:xfrm>
        </p:spPr>
        <p:txBody>
          <a:bodyPr>
            <a:normAutofit/>
          </a:bodyPr>
          <a:lstStyle/>
          <a:p>
            <a:pPr algn="l"/>
            <a:r>
              <a:rPr lang="hr-HR" b="1" dirty="0"/>
              <a:t>                 1. A, 1. B i 1. M</a:t>
            </a:r>
            <a:br>
              <a:rPr lang="hr-HR" b="1" dirty="0"/>
            </a:br>
            <a:r>
              <a:rPr lang="hr-HR" b="1" dirty="0"/>
              <a:t> ŠKOLSKA GODINA </a:t>
            </a:r>
            <a:r>
              <a:rPr lang="hr-HR" b="1" dirty="0" smtClean="0"/>
              <a:t>2020./2021.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897746"/>
            <a:ext cx="9601196" cy="2978122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/>
              <a:t>razrednice: </a:t>
            </a:r>
            <a:r>
              <a:rPr lang="hr-HR" sz="3200" dirty="0" smtClean="0"/>
              <a:t>Silvija </a:t>
            </a:r>
            <a:r>
              <a:rPr lang="hr-HR" sz="3200" dirty="0" err="1" smtClean="0"/>
              <a:t>Šikman</a:t>
            </a:r>
            <a:r>
              <a:rPr lang="hr-HR" sz="3200" dirty="0" smtClean="0"/>
              <a:t> Matijević i Nika </a:t>
            </a:r>
            <a:r>
              <a:rPr lang="hr-HR" sz="3200" dirty="0" err="1" smtClean="0"/>
              <a:t>Gutić</a:t>
            </a:r>
            <a:endParaRPr lang="hr-HR" sz="3200" dirty="0"/>
          </a:p>
          <a:p>
            <a:r>
              <a:rPr lang="hr-HR" sz="3200" dirty="0"/>
              <a:t>učiteljice u produženom boravku: </a:t>
            </a:r>
            <a:r>
              <a:rPr lang="hr-HR" sz="3200" dirty="0" smtClean="0"/>
              <a:t>Vlatka Bilić </a:t>
            </a:r>
            <a:r>
              <a:rPr lang="hr-HR" sz="3200" dirty="0"/>
              <a:t>i </a:t>
            </a:r>
            <a:r>
              <a:rPr lang="hr-HR" sz="3200" dirty="0" smtClean="0"/>
              <a:t>Andrea </a:t>
            </a:r>
            <a:r>
              <a:rPr lang="hr-HR" sz="3200" dirty="0" err="1" smtClean="0"/>
              <a:t>Caharija</a:t>
            </a:r>
            <a:r>
              <a:rPr lang="hr-HR" sz="3200" dirty="0" smtClean="0"/>
              <a:t> </a:t>
            </a:r>
            <a:r>
              <a:rPr lang="hr-HR" sz="3200" dirty="0" err="1" smtClean="0"/>
              <a:t>Jagatić</a:t>
            </a:r>
            <a:endParaRPr lang="hr-HR" sz="3200" dirty="0"/>
          </a:p>
          <a:p>
            <a:r>
              <a:rPr lang="hr-HR" sz="3200" dirty="0"/>
              <a:t>učiteljice u hrvatsko-mađarskom odjeljenju:               Željka Barković, Hajnalka Draganić i Katalin Lorencz Urkom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624110"/>
            <a:ext cx="2514249" cy="148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9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ORGANIZACIJA ŠKOLSKOG DANA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12740" y="1703522"/>
            <a:ext cx="9601196" cy="3922363"/>
          </a:xfrm>
        </p:spPr>
        <p:txBody>
          <a:bodyPr numCol="2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dirty="0"/>
              <a:t>JUTARNJE </a:t>
            </a:r>
            <a:r>
              <a:rPr lang="hr-HR" sz="2400" b="1" dirty="0" smtClean="0"/>
              <a:t>DEŽURSTVO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b="1" dirty="0">
                <a:solidFill>
                  <a:srgbClr val="FF0000"/>
                </a:solidFill>
              </a:rPr>
              <a:t>	</a:t>
            </a:r>
            <a:r>
              <a:rPr lang="hr-HR" sz="2400" b="1" dirty="0" smtClean="0">
                <a:solidFill>
                  <a:srgbClr val="FF0000"/>
                </a:solidFill>
              </a:rPr>
              <a:t>7.00 </a:t>
            </a:r>
            <a:r>
              <a:rPr lang="hr-HR" sz="2400" b="1" dirty="0">
                <a:solidFill>
                  <a:srgbClr val="FF0000"/>
                </a:solidFill>
              </a:rPr>
              <a:t>– 7.45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dirty="0" smtClean="0"/>
              <a:t>NASTAVA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b="1" dirty="0">
                <a:solidFill>
                  <a:srgbClr val="FF0000"/>
                </a:solidFill>
              </a:rPr>
              <a:t>	</a:t>
            </a:r>
            <a:r>
              <a:rPr lang="hr-HR" sz="2200" b="1" dirty="0" smtClean="0">
                <a:solidFill>
                  <a:srgbClr val="FF0000"/>
                </a:solidFill>
              </a:rPr>
              <a:t>8.00 </a:t>
            </a:r>
            <a:r>
              <a:rPr lang="hr-HR" sz="2200" b="1" dirty="0">
                <a:solidFill>
                  <a:srgbClr val="FF0000"/>
                </a:solidFill>
              </a:rPr>
              <a:t>– 11.30 </a:t>
            </a:r>
            <a:endParaRPr lang="hr-HR" sz="2200" b="1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hr-HR" sz="2000" b="1" dirty="0">
                <a:solidFill>
                  <a:srgbClr val="00B050"/>
                </a:solidFill>
              </a:rPr>
              <a:t>i</a:t>
            </a:r>
            <a:r>
              <a:rPr lang="hr-HR" sz="2000" b="1" dirty="0" smtClean="0">
                <a:solidFill>
                  <a:srgbClr val="00B050"/>
                </a:solidFill>
              </a:rPr>
              <a:t>zmeđu 8.00 i 9.35                 učenici doručkuju</a:t>
            </a:r>
            <a:endParaRPr lang="hr-HR" sz="2000" b="1" dirty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dirty="0"/>
              <a:t>VELIKI </a:t>
            </a:r>
            <a:r>
              <a:rPr lang="hr-HR" sz="2400" b="1" dirty="0" smtClean="0"/>
              <a:t>ODMOR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b="1" dirty="0">
                <a:solidFill>
                  <a:srgbClr val="FF0000"/>
                </a:solidFill>
              </a:rPr>
              <a:t>	</a:t>
            </a:r>
            <a:r>
              <a:rPr lang="hr-HR" sz="2400" b="1" dirty="0" smtClean="0">
                <a:solidFill>
                  <a:srgbClr val="FF0000"/>
                </a:solidFill>
              </a:rPr>
              <a:t>9.35 </a:t>
            </a:r>
            <a:r>
              <a:rPr lang="hr-HR" sz="2400" b="1" dirty="0">
                <a:solidFill>
                  <a:srgbClr val="FF0000"/>
                </a:solidFill>
              </a:rPr>
              <a:t>– </a:t>
            </a:r>
            <a:r>
              <a:rPr lang="hr-HR" sz="2400" b="1" dirty="0" smtClean="0">
                <a:solidFill>
                  <a:srgbClr val="FF0000"/>
                </a:solidFill>
              </a:rPr>
              <a:t>9.50</a:t>
            </a:r>
            <a:endParaRPr lang="hr-HR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115000"/>
            </a:pP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RUČAK </a:t>
            </a: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VRIJEME ZA </a:t>
            </a: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ODMOR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115000"/>
              <a:buNone/>
            </a:pP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hr-HR" sz="2200" b="1" dirty="0" smtClean="0">
                <a:solidFill>
                  <a:srgbClr val="FF0000"/>
                </a:solidFill>
              </a:rPr>
              <a:t>11.30 </a:t>
            </a:r>
            <a:r>
              <a:rPr lang="hr-HR" sz="2200" b="1" dirty="0">
                <a:solidFill>
                  <a:srgbClr val="FF0000"/>
                </a:solidFill>
              </a:rPr>
              <a:t>– </a:t>
            </a:r>
            <a:r>
              <a:rPr lang="hr-HR" sz="2200" b="1" dirty="0" smtClean="0">
                <a:solidFill>
                  <a:srgbClr val="FF0000"/>
                </a:solidFill>
              </a:rPr>
              <a:t>13.30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115000"/>
            </a:pP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PRODUŽENI BORAVAK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115000"/>
              <a:buNone/>
            </a:pP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hr-HR" sz="2400" b="1" dirty="0" smtClean="0">
                <a:solidFill>
                  <a:srgbClr val="FF0000"/>
                </a:solidFill>
              </a:rPr>
              <a:t>13.30 </a:t>
            </a:r>
            <a:r>
              <a:rPr lang="hr-HR" sz="2400" b="1" dirty="0">
                <a:solidFill>
                  <a:srgbClr val="FF0000"/>
                </a:solidFill>
              </a:rPr>
              <a:t>– 15.30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POPODNEVNO </a:t>
            </a: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DEŽURSTVO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5000"/>
              <a:buNone/>
            </a:pP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hr-HR" sz="2400" b="1" dirty="0" smtClean="0">
                <a:solidFill>
                  <a:srgbClr val="FF0000"/>
                </a:solidFill>
              </a:rPr>
              <a:t>15.30 </a:t>
            </a:r>
            <a:r>
              <a:rPr lang="hr-HR" sz="2400" b="1" dirty="0">
                <a:solidFill>
                  <a:srgbClr val="FF0000"/>
                </a:solidFill>
              </a:rPr>
              <a:t>– 17.00</a:t>
            </a:r>
          </a:p>
          <a:p>
            <a:pPr lvl="1"/>
            <a:r>
              <a:rPr lang="hr-HR" sz="2000" b="1" dirty="0" smtClean="0">
                <a:solidFill>
                  <a:srgbClr val="00B050"/>
                </a:solidFill>
              </a:rPr>
              <a:t>Između 14.00 i 15.00          učenici imaju užinu</a:t>
            </a:r>
            <a:endParaRPr lang="hr-HR" sz="2000" b="1" dirty="0">
              <a:solidFill>
                <a:srgbClr val="00B05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889" y="4781724"/>
            <a:ext cx="1687941" cy="1711151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612739" y="5737399"/>
            <a:ext cx="8494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Učenici u školu dolaze najkasnije u </a:t>
            </a:r>
            <a:r>
              <a:rPr lang="pl-PL" sz="3200" b="1" dirty="0">
                <a:solidFill>
                  <a:srgbClr val="FF0000"/>
                </a:solidFill>
              </a:rPr>
              <a:t>7.50</a:t>
            </a:r>
            <a:r>
              <a:rPr lang="pl-PL" sz="3200" b="1" dirty="0"/>
              <a:t>!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12131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OBAVIJESTI </a:t>
            </a:r>
            <a:r>
              <a:rPr lang="hr-HR" dirty="0"/>
              <a:t>O ŠKOLI</a:t>
            </a:r>
            <a:r>
              <a:rPr lang="ta-IN" dirty="0"/>
              <a:t> I KONTAKTI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070408" y="1394703"/>
            <a:ext cx="9434202" cy="197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MREŽNA </a:t>
            </a:r>
            <a:r>
              <a:rPr lang="hr-HR" b="1" dirty="0"/>
              <a:t>STRANICA ŠKOLE:</a:t>
            </a:r>
          </a:p>
          <a:p>
            <a:r>
              <a:rPr lang="hr-HR" sz="2400" b="1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hr-HR" sz="2400" b="1" dirty="0">
                <a:solidFill>
                  <a:srgbClr val="FF0000"/>
                </a:solidFill>
                <a:hlinkClick r:id="rId2"/>
              </a:rPr>
              <a:t>://www.os-igundulica-zg.skole.hr/</a:t>
            </a:r>
            <a:endParaRPr lang="hr-H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</a:rPr>
              <a:t>E-POŠTA </a:t>
            </a:r>
            <a:r>
              <a:rPr lang="hr-HR" b="1" dirty="0">
                <a:solidFill>
                  <a:schemeClr val="tx1"/>
                </a:solidFill>
              </a:rPr>
              <a:t>ŠKOLE:</a:t>
            </a:r>
          </a:p>
          <a:p>
            <a:r>
              <a:rPr lang="hr-HR" sz="2400" b="1" dirty="0">
                <a:solidFill>
                  <a:srgbClr val="FF0000"/>
                </a:solidFill>
              </a:rPr>
              <a:t>skola@os-igundulica-zg.skole.hr</a:t>
            </a:r>
          </a:p>
          <a:p>
            <a:pPr marL="0" indent="0">
              <a:buNone/>
            </a:pPr>
            <a:endParaRPr lang="hr-H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2070407" y="3232942"/>
            <a:ext cx="8876265" cy="1815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000000"/>
                </a:solidFill>
              </a:rPr>
              <a:t>ŠKOLSKI </a:t>
            </a:r>
            <a:r>
              <a:rPr lang="hr-HR" b="1" i="1" dirty="0" smtClean="0">
                <a:solidFill>
                  <a:srgbClr val="000000"/>
                </a:solidFill>
              </a:rPr>
              <a:t>FACEBOOK</a:t>
            </a:r>
            <a:r>
              <a:rPr lang="hr-HR" b="1" dirty="0" smtClean="0">
                <a:solidFill>
                  <a:srgbClr val="000000"/>
                </a:solidFill>
              </a:rPr>
              <a:t>:</a:t>
            </a:r>
            <a:endParaRPr lang="hr-HR" b="1" dirty="0">
              <a:solidFill>
                <a:srgbClr val="000000"/>
              </a:solidFill>
            </a:endParaRPr>
          </a:p>
          <a:p>
            <a:r>
              <a:rPr lang="hr-HR" sz="2400" b="1" dirty="0">
                <a:hlinkClick r:id="rId3"/>
              </a:rPr>
              <a:t>https://</a:t>
            </a:r>
            <a:r>
              <a:rPr lang="hr-HR" sz="2400" b="1" dirty="0" smtClean="0">
                <a:hlinkClick r:id="rId3"/>
              </a:rPr>
              <a:t>hr-hr.facebook.com/osigundulica</a:t>
            </a:r>
            <a:endParaRPr lang="hr-HR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0000"/>
                </a:solidFill>
              </a:rPr>
              <a:t>ŠKOLSKE </a:t>
            </a:r>
            <a:r>
              <a:rPr lang="hr-HR" b="1" dirty="0" smtClean="0">
                <a:solidFill>
                  <a:srgbClr val="000000"/>
                </a:solidFill>
              </a:rPr>
              <a:t>NOVINE:</a:t>
            </a:r>
          </a:p>
          <a:p>
            <a:r>
              <a:rPr lang="hr-HR" sz="2400" b="1" dirty="0">
                <a:solidFill>
                  <a:srgbClr val="FF0000"/>
                </a:solidFill>
              </a:rPr>
              <a:t>Zadnja klupa</a:t>
            </a:r>
          </a:p>
        </p:txBody>
      </p:sp>
      <p:sp>
        <p:nvSpPr>
          <p:cNvPr id="6" name="Rezervirano mjesto sadržaja 3"/>
          <p:cNvSpPr txBox="1">
            <a:spLocks/>
          </p:cNvSpPr>
          <p:nvPr/>
        </p:nvSpPr>
        <p:spPr>
          <a:xfrm>
            <a:off x="2070407" y="5201810"/>
            <a:ext cx="3703377" cy="1334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b="1" dirty="0" smtClean="0">
                <a:solidFill>
                  <a:srgbClr val="000000"/>
                </a:solidFill>
              </a:rPr>
              <a:t>TELEFON: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01/4854 186</a:t>
            </a:r>
          </a:p>
        </p:txBody>
      </p:sp>
      <p:sp>
        <p:nvSpPr>
          <p:cNvPr id="7" name="Rezervirano mjesto sadržaja 3"/>
          <p:cNvSpPr txBox="1">
            <a:spLocks/>
          </p:cNvSpPr>
          <p:nvPr/>
        </p:nvSpPr>
        <p:spPr>
          <a:xfrm>
            <a:off x="5773784" y="5208457"/>
            <a:ext cx="3703377" cy="1334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b="1" dirty="0" smtClean="0">
                <a:solidFill>
                  <a:srgbClr val="000000"/>
                </a:solidFill>
              </a:rPr>
              <a:t>FAX: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01/4854 187</a:t>
            </a:r>
          </a:p>
        </p:txBody>
      </p:sp>
    </p:spTree>
    <p:extLst>
      <p:ext uri="{BB962C8B-B14F-4D97-AF65-F5344CB8AC3E}">
        <p14:creationId xmlns:p14="http://schemas.microsoft.com/office/powerpoint/2010/main" val="263926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STRUČN</a:t>
            </a:r>
            <a:r>
              <a:rPr lang="hr-HR" dirty="0" smtClean="0"/>
              <a:t>A SLUŽBA ŠKOLE I ADMINISTRAIVNO OSOBLJE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2525486"/>
            <a:ext cx="9966960" cy="377762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ta-IN" sz="2400" dirty="0">
                <a:latin typeface="+mj-lt"/>
              </a:rPr>
              <a:t>Ravnatelj</a:t>
            </a:r>
            <a:r>
              <a:rPr lang="hr-HR" sz="2400" dirty="0">
                <a:latin typeface="+mj-lt"/>
              </a:rPr>
              <a:t>:</a:t>
            </a:r>
            <a:r>
              <a:rPr lang="ta-IN" sz="2400" dirty="0">
                <a:latin typeface="+mj-lt"/>
              </a:rPr>
              <a:t> </a:t>
            </a:r>
            <a:r>
              <a:rPr lang="ta-IN" sz="2400" dirty="0" smtClean="0">
                <a:latin typeface="+mj-lt"/>
              </a:rPr>
              <a:t>Zoran Čorkalo</a:t>
            </a:r>
            <a:r>
              <a:rPr lang="hr-HR" sz="2400" dirty="0" smtClean="0">
                <a:latin typeface="+mj-lt"/>
              </a:rPr>
              <a:t>, prof. </a:t>
            </a:r>
            <a:r>
              <a:rPr lang="hr-HR" sz="2400" dirty="0">
                <a:latin typeface="+mj-lt"/>
              </a:rPr>
              <a:t>- zoran.corkalo@skole.hr</a:t>
            </a:r>
            <a:endParaRPr lang="ta-IN" sz="2400" dirty="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ta-IN" sz="2400" dirty="0">
                <a:latin typeface="+mj-lt"/>
              </a:rPr>
              <a:t>Psihologinja</a:t>
            </a:r>
            <a:r>
              <a:rPr lang="hr-HR" sz="2400" dirty="0">
                <a:latin typeface="+mj-lt"/>
              </a:rPr>
              <a:t>:</a:t>
            </a:r>
            <a:r>
              <a:rPr lang="ta-IN" sz="2400" dirty="0">
                <a:latin typeface="+mj-lt"/>
              </a:rPr>
              <a:t> </a:t>
            </a:r>
            <a:r>
              <a:rPr lang="ta-IN" sz="2400" dirty="0" smtClean="0">
                <a:latin typeface="+mj-lt"/>
              </a:rPr>
              <a:t>Irena Rasonja</a:t>
            </a:r>
            <a:r>
              <a:rPr lang="hr-HR" sz="2400" dirty="0" smtClean="0">
                <a:latin typeface="+mj-lt"/>
              </a:rPr>
              <a:t>, prof. psihologije </a:t>
            </a:r>
            <a:r>
              <a:rPr lang="hr-HR" sz="2400" dirty="0">
                <a:latin typeface="+mj-lt"/>
              </a:rPr>
              <a:t>- irasonja@gmail.com</a:t>
            </a:r>
            <a:endParaRPr lang="ta-IN" sz="2400" dirty="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hr-HR" sz="2400" dirty="0" smtClean="0">
                <a:latin typeface="+mj-lt"/>
              </a:rPr>
              <a:t>Pedagoginja:</a:t>
            </a:r>
            <a:r>
              <a:rPr lang="ta-IN" sz="2400" dirty="0" smtClean="0">
                <a:latin typeface="+mj-lt"/>
              </a:rPr>
              <a:t> </a:t>
            </a:r>
            <a:r>
              <a:rPr lang="hr-HR" sz="2400" dirty="0" smtClean="0">
                <a:latin typeface="+mj-lt"/>
              </a:rPr>
              <a:t>Martina Stojanović, </a:t>
            </a:r>
            <a:r>
              <a:rPr lang="hr-HR" sz="2400" dirty="0" err="1" smtClean="0">
                <a:latin typeface="+mj-lt"/>
              </a:rPr>
              <a:t>soc</a:t>
            </a:r>
            <a:r>
              <a:rPr lang="hr-HR" sz="2400" dirty="0" smtClean="0">
                <a:latin typeface="+mj-lt"/>
              </a:rPr>
              <a:t>. pedagoginja</a:t>
            </a:r>
            <a:endParaRPr lang="hr-HR" sz="2400" dirty="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hr-HR" sz="2400" dirty="0">
                <a:latin typeface="+mj-lt"/>
              </a:rPr>
              <a:t>Knjižničarka: </a:t>
            </a:r>
            <a:r>
              <a:rPr lang="hr-HR" sz="2400" dirty="0" smtClean="0">
                <a:latin typeface="+mj-lt"/>
              </a:rPr>
              <a:t>Iskra </a:t>
            </a:r>
            <a:r>
              <a:rPr lang="hr-HR" sz="2400" dirty="0" err="1" smtClean="0">
                <a:latin typeface="+mj-lt"/>
              </a:rPr>
              <a:t>Osmačević</a:t>
            </a:r>
            <a:r>
              <a:rPr lang="hr-HR" sz="2400" dirty="0" smtClean="0">
                <a:latin typeface="+mj-lt"/>
              </a:rPr>
              <a:t>, prof.</a:t>
            </a:r>
            <a:endParaRPr lang="hr-HR" sz="2400" dirty="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hr-HR" sz="2400" dirty="0">
                <a:latin typeface="+mj-lt"/>
              </a:rPr>
              <a:t>Tajnica: Andreja Zlodi Gunčić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r-HR" sz="2400" dirty="0" smtClean="0">
                <a:latin typeface="+mj-lt"/>
              </a:rPr>
              <a:t>Voditeljica računovodstva: </a:t>
            </a:r>
            <a:r>
              <a:rPr lang="hr-HR" sz="2400" dirty="0">
                <a:latin typeface="+mj-lt"/>
              </a:rPr>
              <a:t>Ljiljana Crnogaj Marendić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488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43794" y="540284"/>
            <a:ext cx="9601196" cy="1303867"/>
          </a:xfrm>
        </p:spPr>
        <p:txBody>
          <a:bodyPr/>
          <a:lstStyle/>
          <a:p>
            <a:r>
              <a:rPr lang="hr-HR" dirty="0"/>
              <a:t>Izvannastavne aktivnosti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6092" y="2063931"/>
            <a:ext cx="9630505" cy="3811937"/>
          </a:xfrm>
        </p:spPr>
        <p:txBody>
          <a:bodyPr wrap="square">
            <a:no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Etno-eko </a:t>
            </a:r>
            <a:endParaRPr lang="hr-HR" sz="2400" b="1" dirty="0">
              <a:solidFill>
                <a:srgbClr val="FF0000"/>
              </a:solidFill>
            </a:endParaRPr>
          </a:p>
          <a:p>
            <a:r>
              <a:rPr lang="hr-HR" sz="2400" b="1" dirty="0">
                <a:solidFill>
                  <a:srgbClr val="FF0000"/>
                </a:solidFill>
              </a:rPr>
              <a:t>Robotika</a:t>
            </a:r>
          </a:p>
          <a:p>
            <a:r>
              <a:rPr lang="hr-HR" sz="2400" b="1" dirty="0">
                <a:solidFill>
                  <a:srgbClr val="FF0000"/>
                </a:solidFill>
              </a:rPr>
              <a:t>Kreativna reciklaža</a:t>
            </a:r>
          </a:p>
          <a:p>
            <a:r>
              <a:rPr lang="hr-HR" sz="2400" b="1" dirty="0">
                <a:solidFill>
                  <a:srgbClr val="FF0000"/>
                </a:solidFill>
              </a:rPr>
              <a:t>Origami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184" y="3807359"/>
            <a:ext cx="1528186" cy="186376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501" y="1108896"/>
            <a:ext cx="2301490" cy="1606249"/>
          </a:xfrm>
          <a:prstGeom prst="rect">
            <a:avLst/>
          </a:prstGeom>
        </p:spPr>
      </p:pic>
      <p:pic>
        <p:nvPicPr>
          <p:cNvPr id="1030" name="Picture 6" descr="Slikovni rezultat za origami illustration">
            <a:extLst>
              <a:ext uri="{FF2B5EF4-FFF2-40B4-BE49-F238E27FC236}">
                <a16:creationId xmlns:a16="http://schemas.microsoft.com/office/drawing/2014/main" id="{7999D9EC-984B-4438-9C95-EF9154C9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074" y="3718502"/>
            <a:ext cx="1969801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07648" y="2883158"/>
            <a:ext cx="3856006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115000"/>
              <a:buFont typeface="Wingdings 3" charset="2"/>
              <a:buChar char=""/>
            </a:pPr>
            <a:r>
              <a:rPr lang="hr-HR" sz="2400" b="1" dirty="0">
                <a:solidFill>
                  <a:srgbClr val="FF0000"/>
                </a:solidFill>
              </a:rPr>
              <a:t>Dramska </a:t>
            </a:r>
            <a:r>
              <a:rPr lang="hr-HR" sz="2400" b="1" dirty="0" smtClean="0">
                <a:solidFill>
                  <a:srgbClr val="FF0000"/>
                </a:solidFill>
              </a:rPr>
              <a:t>skupina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115000"/>
              <a:buFont typeface="Wingdings 3" charset="2"/>
              <a:buChar char=""/>
            </a:pPr>
            <a:r>
              <a:rPr lang="hr-HR" sz="2400" b="1" dirty="0" smtClean="0">
                <a:solidFill>
                  <a:srgbClr val="FF0000"/>
                </a:solidFill>
              </a:rPr>
              <a:t>Likovna grupa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115000"/>
              <a:buFont typeface="Wingdings 3" charset="2"/>
              <a:buChar char=""/>
            </a:pPr>
            <a:r>
              <a:rPr lang="hr-HR" sz="2400" b="1" dirty="0" smtClean="0">
                <a:solidFill>
                  <a:srgbClr val="FF0000"/>
                </a:solidFill>
              </a:rPr>
              <a:t>Njemačka igraonica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115000"/>
              <a:buFont typeface="Wingdings 3" charset="2"/>
              <a:buChar char=""/>
            </a:pPr>
            <a:r>
              <a:rPr lang="hr-HR" sz="2400" b="1" dirty="0" smtClean="0">
                <a:solidFill>
                  <a:srgbClr val="FF0000"/>
                </a:solidFill>
              </a:rPr>
              <a:t>Matematičke priče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115000"/>
              <a:buFont typeface="Wingdings 3" charset="2"/>
              <a:buChar char=""/>
            </a:pPr>
            <a:r>
              <a:rPr lang="hr-HR" sz="2400" b="1" dirty="0" smtClean="0">
                <a:solidFill>
                  <a:srgbClr val="FF0000"/>
                </a:solidFill>
              </a:rPr>
              <a:t>Mali zbor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115000"/>
              <a:buFont typeface="Wingdings 3" charset="2"/>
              <a:buChar char=""/>
            </a:pPr>
            <a:r>
              <a:rPr lang="hr-HR" sz="2400" b="1" dirty="0" err="1" smtClean="0">
                <a:solidFill>
                  <a:srgbClr val="FF0000"/>
                </a:solidFill>
              </a:rPr>
              <a:t>Erasmus</a:t>
            </a:r>
            <a:r>
              <a:rPr lang="hr-HR" sz="2400" b="1" dirty="0" smtClean="0">
                <a:solidFill>
                  <a:srgbClr val="FF0000"/>
                </a:solidFill>
              </a:rPr>
              <a:t>+ </a:t>
            </a:r>
            <a:r>
              <a:rPr lang="hr-HR" sz="2400" b="1" dirty="0">
                <a:solidFill>
                  <a:srgbClr val="FF0000"/>
                </a:solidFill>
              </a:rPr>
              <a:t>grupa</a:t>
            </a:r>
          </a:p>
        </p:txBody>
      </p:sp>
    </p:spTree>
    <p:extLst>
      <p:ext uri="{BB962C8B-B14F-4D97-AF65-F5344CB8AC3E}">
        <p14:creationId xmlns:p14="http://schemas.microsoft.com/office/powerpoint/2010/main" val="23837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PLANIRANE AKTIVNOSTI </a:t>
            </a:r>
            <a:r>
              <a:rPr lang="hr-HR" dirty="0"/>
              <a:t>TIJEKOM ŠKOLSKE GODINE </a:t>
            </a:r>
            <a:r>
              <a:rPr lang="hr-HR" dirty="0" smtClean="0"/>
              <a:t>2020/2021.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35724" y="2394857"/>
            <a:ext cx="4313864" cy="3777622"/>
          </a:xfrm>
        </p:spPr>
        <p:txBody>
          <a:bodyPr>
            <a:normAutofit/>
          </a:bodyPr>
          <a:lstStyle/>
          <a:p>
            <a:r>
              <a:rPr lang="hr-HR" sz="2400" dirty="0"/>
              <a:t>INTEGRIRANA NASTAVA</a:t>
            </a:r>
          </a:p>
          <a:p>
            <a:r>
              <a:rPr lang="hr-HR" sz="2400" dirty="0"/>
              <a:t>TERENSKA NASTAVA </a:t>
            </a:r>
          </a:p>
          <a:p>
            <a:r>
              <a:rPr lang="hr-HR" sz="2400" dirty="0"/>
              <a:t>IZVANUČIONIČNA NASTAVA</a:t>
            </a:r>
          </a:p>
          <a:p>
            <a:r>
              <a:rPr lang="hr-HR" sz="2400" dirty="0"/>
              <a:t>PROJEKTNA NASTAVA</a:t>
            </a:r>
          </a:p>
          <a:p>
            <a:r>
              <a:rPr lang="hr-HR" sz="2400" dirty="0"/>
              <a:t>BOTANIČKI VRT - VRTEK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629044" y="2394857"/>
            <a:ext cx="4313864" cy="377762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ERASMUSOVI EUROPSKI PROJEKTI</a:t>
            </a:r>
            <a:endParaRPr lang="hr-HR" sz="2400" dirty="0"/>
          </a:p>
          <a:p>
            <a:r>
              <a:rPr lang="hr-HR" sz="2400" dirty="0" smtClean="0"/>
              <a:t>E-TWINNING </a:t>
            </a:r>
            <a:r>
              <a:rPr lang="hr-HR" sz="2400" dirty="0"/>
              <a:t>PROJEKTI</a:t>
            </a:r>
          </a:p>
          <a:p>
            <a:r>
              <a:rPr lang="hr-HR" sz="2400" dirty="0"/>
              <a:t>SURADNJA S POBRATIMSKIM ŠKOLAMA IZ SLOVENIJE I MAĐARSKE</a:t>
            </a:r>
          </a:p>
        </p:txBody>
      </p:sp>
    </p:spTree>
    <p:extLst>
      <p:ext uri="{BB962C8B-B14F-4D97-AF65-F5344CB8AC3E}">
        <p14:creationId xmlns:p14="http://schemas.microsoft.com/office/powerpoint/2010/main" val="311765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UDŽBENICI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71201" y="2525486"/>
            <a:ext cx="8915400" cy="3130731"/>
          </a:xfrm>
        </p:spPr>
        <p:txBody>
          <a:bodyPr numCol="1">
            <a:noAutofit/>
          </a:bodyPr>
          <a:lstStyle/>
          <a:p>
            <a:r>
              <a:rPr lang="hr-HR" sz="2400" b="1" dirty="0" smtClean="0"/>
              <a:t>učenici 1. dan nastave dobivaju udžbenike i potrebne radne materijale</a:t>
            </a:r>
            <a:endParaRPr lang="hr-HR" sz="2400" b="1" dirty="0"/>
          </a:p>
          <a:p>
            <a:r>
              <a:rPr lang="hr-HR" sz="2400" b="1" dirty="0"/>
              <a:t>p</a:t>
            </a:r>
            <a:r>
              <a:rPr lang="hr-HR" sz="2400" b="1" dirty="0" smtClean="0"/>
              <a:t>ostoji mogućnost nabavke dodatnih nastavnih materijala (prema mogućnostima Škole i u dogovoru s roditeljima)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415269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ŠKOLSKA TORBA I PERNICA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PRIBOR U PERNICI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285998"/>
            <a:ext cx="8915400" cy="4147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>
                <a:solidFill>
                  <a:srgbClr val="FF0000"/>
                </a:solidFill>
              </a:rPr>
              <a:t>TRI </a:t>
            </a:r>
            <a:r>
              <a:rPr lang="hr-HR" sz="2400" b="1" dirty="0">
                <a:solidFill>
                  <a:srgbClr val="FF0000"/>
                </a:solidFill>
              </a:rPr>
              <a:t>NAŠILJENE OLOVKE</a:t>
            </a:r>
          </a:p>
          <a:p>
            <a:pPr>
              <a:spcAft>
                <a:spcPts val="600"/>
              </a:spcAft>
            </a:pPr>
            <a:r>
              <a:rPr lang="hr-HR" sz="2400" b="1" dirty="0">
                <a:solidFill>
                  <a:srgbClr val="FF0000"/>
                </a:solidFill>
              </a:rPr>
              <a:t>BIJELA GUMICA</a:t>
            </a:r>
          </a:p>
          <a:p>
            <a:pPr>
              <a:spcAft>
                <a:spcPts val="600"/>
              </a:spcAft>
            </a:pPr>
            <a:r>
              <a:rPr lang="hr-HR" sz="2400" b="1" dirty="0">
                <a:solidFill>
                  <a:srgbClr val="FF0000"/>
                </a:solidFill>
              </a:rPr>
              <a:t>ŠILJILO S KUTIJICOM</a:t>
            </a:r>
          </a:p>
          <a:p>
            <a:pPr>
              <a:spcAft>
                <a:spcPts val="600"/>
              </a:spcAft>
            </a:pPr>
            <a:r>
              <a:rPr lang="hr-HR" sz="2400" b="1" dirty="0">
                <a:solidFill>
                  <a:srgbClr val="FF0000"/>
                </a:solidFill>
              </a:rPr>
              <a:t>DRVENE BOJICE</a:t>
            </a:r>
          </a:p>
          <a:p>
            <a:pPr>
              <a:spcAft>
                <a:spcPts val="600"/>
              </a:spcAft>
            </a:pPr>
            <a:r>
              <a:rPr lang="hr-HR" sz="2400" b="1" dirty="0">
                <a:solidFill>
                  <a:srgbClr val="FF0000"/>
                </a:solidFill>
              </a:rPr>
              <a:t>FLOMASTERI</a:t>
            </a:r>
          </a:p>
          <a:p>
            <a:pPr>
              <a:spcAft>
                <a:spcPts val="600"/>
              </a:spcAft>
            </a:pPr>
            <a:r>
              <a:rPr lang="hr-HR" sz="2400" b="1" dirty="0">
                <a:solidFill>
                  <a:srgbClr val="FF0000"/>
                </a:solidFill>
              </a:rPr>
              <a:t>ŠKARE, LJEPILO, RAVNALO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07" y="869501"/>
            <a:ext cx="1365836" cy="14164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306" y="869501"/>
            <a:ext cx="1455179" cy="1232052"/>
          </a:xfrm>
          <a:prstGeom prst="rect">
            <a:avLst/>
          </a:prstGeom>
        </p:spPr>
      </p:pic>
      <p:pic>
        <p:nvPicPr>
          <p:cNvPr id="6" name="Picture 2" descr="Slikovni rezultat za school backpack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549" y="3040258"/>
            <a:ext cx="2702983" cy="33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848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664</TotalTime>
  <Words>510</Words>
  <Application>Microsoft Office PowerPoint</Application>
  <PresentationFormat>Široki zaslon</PresentationFormat>
  <Paragraphs>138</Paragraphs>
  <Slides>16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Latha</vt:lpstr>
      <vt:lpstr>Wingdings 3</vt:lpstr>
      <vt:lpstr>Wisp</vt:lpstr>
      <vt:lpstr>OSNOVNA ŠKOLA  IVANA GUNDULIĆA ZAGREB</vt:lpstr>
      <vt:lpstr>                 1. A, 1. B i 1. M  ŠKOLSKA GODINA 2020./2021.</vt:lpstr>
      <vt:lpstr>ORGANIZACIJA ŠKOLSKOG DANA</vt:lpstr>
      <vt:lpstr>OBAVIJESTI O ŠKOLI I KONTAKTI</vt:lpstr>
      <vt:lpstr>STRUČNA SLUŽBA ŠKOLE I ADMINISTRAIVNO OSOBLJE</vt:lpstr>
      <vt:lpstr>Izvannastavne aktivnosti</vt:lpstr>
      <vt:lpstr>PLANIRANE AKTIVNOSTI TIJEKOM ŠKOLSKE GODINE 2020/2021.</vt:lpstr>
      <vt:lpstr>UDŽBENICI</vt:lpstr>
      <vt:lpstr>ŠKOLSKA TORBA I PERNICA PRIBOR U PERNICI</vt:lpstr>
      <vt:lpstr>BILJEŽNICE, PISANKE I CRTANČICE </vt:lpstr>
      <vt:lpstr>LIKOVNI PRIBOR</vt:lpstr>
      <vt:lpstr>OSTALI PRIBOR</vt:lpstr>
      <vt:lpstr>NALJEPNICE S IMENIMA (za udžbenike i bilježnice)</vt:lpstr>
      <vt:lpstr>1. DAN NASTAVE PONEDJELJAK, 7. RUJNA 2020. GODINE </vt:lpstr>
      <vt:lpstr>1. RODITELJSKI SASTANAK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IVANA GUNDULIĆA,ZAGREB</dc:title>
  <dc:creator>Rubčić</dc:creator>
  <cp:lastModifiedBy>Zoran</cp:lastModifiedBy>
  <cp:revision>67</cp:revision>
  <dcterms:created xsi:type="dcterms:W3CDTF">2017-06-19T07:15:48Z</dcterms:created>
  <dcterms:modified xsi:type="dcterms:W3CDTF">2020-08-06T08:41:47Z</dcterms:modified>
</cp:coreProperties>
</file>