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5.xml" ContentType="application/vnd.openxmlformats-officedocument.drawingml.chart+xml"/>
  <Override PartName="/ppt/notesSlides/notesSlide22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5" r:id="rId14"/>
    <p:sldId id="276" r:id="rId15"/>
    <p:sldId id="277" r:id="rId16"/>
    <p:sldId id="278" r:id="rId17"/>
    <p:sldId id="279" r:id="rId18"/>
    <p:sldId id="267" r:id="rId19"/>
    <p:sldId id="268" r:id="rId20"/>
    <p:sldId id="270" r:id="rId21"/>
    <p:sldId id="271" r:id="rId22"/>
    <p:sldId id="272" r:id="rId23"/>
    <p:sldId id="273" r:id="rId24"/>
    <p:sldId id="281" r:id="rId25"/>
    <p:sldId id="274" r:id="rId2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>
        <p:scale>
          <a:sx n="75" d="100"/>
          <a:sy n="75" d="100"/>
        </p:scale>
        <p:origin x="-123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qestionary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questionnaire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questionnair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qestionar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qestionary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oleta\AppData\Roaming\Microsoft\Excel\qestionary%20(version%20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 baseline="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List5!$I$4:$M$4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List5!$N$12:$R$12</c:f>
              <c:numCache>
                <c:formatCode>0</c:formatCode>
                <c:ptCount val="5"/>
                <c:pt idx="0">
                  <c:v>14.0625</c:v>
                </c:pt>
                <c:pt idx="1">
                  <c:v>31.25</c:v>
                </c:pt>
                <c:pt idx="2">
                  <c:v>28.90625</c:v>
                </c:pt>
                <c:pt idx="3">
                  <c:v>23.4375</c:v>
                </c:pt>
                <c:pt idx="4">
                  <c:v>2.34375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17585301837269"/>
          <c:y val="0.12894516092465186"/>
          <c:w val="0.68240020778652666"/>
          <c:h val="0.87057036475091776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List21!$K$2:$O$2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List21!$P$11:$T$11</c:f>
              <c:numCache>
                <c:formatCode>0</c:formatCode>
                <c:ptCount val="5"/>
                <c:pt idx="0">
                  <c:v>16.40625</c:v>
                </c:pt>
                <c:pt idx="1">
                  <c:v>77.34375</c:v>
                </c:pt>
                <c:pt idx="2">
                  <c:v>6.25</c:v>
                </c:pt>
                <c:pt idx="3" formatCode="General">
                  <c:v>0</c:v>
                </c:pt>
                <c:pt idx="4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305140961857381"/>
          <c:y val="3.4722222222222224E-2"/>
          <c:w val="0.61028192371475953"/>
          <c:h val="0.85185185185185186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>
                    <a:solidFill>
                      <a:schemeClr val="bg2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List22!$J$2:$K$2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List22!$L$10:$M$10</c:f>
              <c:numCache>
                <c:formatCode>0</c:formatCode>
                <c:ptCount val="2"/>
                <c:pt idx="0">
                  <c:v>86.71875</c:v>
                </c:pt>
                <c:pt idx="1">
                  <c:v>13.28125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List23!$J$2:$L$2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List23!$M$10:$O$10</c:f>
              <c:numCache>
                <c:formatCode>0</c:formatCode>
                <c:ptCount val="3"/>
                <c:pt idx="0">
                  <c:v>82.8125</c:v>
                </c:pt>
                <c:pt idx="1">
                  <c:v>17.1875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List24!$J$2:$K$2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List24!$L$10:$M$10</c:f>
              <c:numCache>
                <c:formatCode>0</c:formatCode>
                <c:ptCount val="2"/>
                <c:pt idx="0">
                  <c:v>68.75</c:v>
                </c:pt>
                <c:pt idx="1">
                  <c:v>31.25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hr-HR" sz="1200"/>
              <a:t>Total</a:t>
            </a:r>
            <a:r>
              <a:rPr lang="hr-HR" sz="1200" baseline="0"/>
              <a:t> score</a:t>
            </a:r>
            <a:endParaRPr lang="hr-HR" sz="1200"/>
          </a:p>
        </c:rich>
      </c:tx>
      <c:layout>
        <c:manualLayout>
          <c:xMode val="edge"/>
          <c:yMode val="edge"/>
          <c:x val="0.38416422287390029"/>
          <c:y val="3.7878787878787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686217008797652"/>
          <c:y val="0.17075444257992342"/>
          <c:w val="0.63929618768328444"/>
          <c:h val="0.7147540983606557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List14!$G$2:$N$2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List14!$O$10:$V$10</c:f>
              <c:numCache>
                <c:formatCode>0</c:formatCode>
                <c:ptCount val="8"/>
                <c:pt idx="0">
                  <c:v>67.96875</c:v>
                </c:pt>
                <c:pt idx="1">
                  <c:v>43.75</c:v>
                </c:pt>
                <c:pt idx="2">
                  <c:v>31.25</c:v>
                </c:pt>
                <c:pt idx="3">
                  <c:v>43.75</c:v>
                </c:pt>
                <c:pt idx="4">
                  <c:v>15.625</c:v>
                </c:pt>
                <c:pt idx="5">
                  <c:v>28.125</c:v>
                </c:pt>
                <c:pt idx="6">
                  <c:v>25.78125</c:v>
                </c:pt>
                <c:pt idx="7">
                  <c:v>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hr-HR"/>
              <a:t>Total score</a:t>
            </a:r>
          </a:p>
        </c:rich>
      </c:tx>
      <c:layout>
        <c:manualLayout>
          <c:xMode val="edge"/>
          <c:yMode val="edge"/>
          <c:x val="0.41145942694663168"/>
          <c:y val="3.149606299212598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1913976854588078E-2"/>
          <c:y val="0.11102764006351057"/>
          <c:w val="0.84711597490991597"/>
          <c:h val="0.86384912996986485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List18!$J$2:$M$2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List18!$N$10:$Q$10</c:f>
              <c:numCache>
                <c:formatCode>0</c:formatCode>
                <c:ptCount val="4"/>
                <c:pt idx="0">
                  <c:v>40.625</c:v>
                </c:pt>
                <c:pt idx="1">
                  <c:v>70.3125</c:v>
                </c:pt>
                <c:pt idx="2">
                  <c:v>42.1875</c:v>
                </c:pt>
                <c:pt idx="3">
                  <c:v>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83600476306252E-2"/>
          <c:y val="0"/>
          <c:w val="0.64924782264449721"/>
          <c:h val="0.94907407407407407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List17!$K$2:$M$2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List17!$N$10:$P$10</c:f>
              <c:numCache>
                <c:formatCode>0</c:formatCode>
                <c:ptCount val="3"/>
                <c:pt idx="0">
                  <c:v>65.625</c:v>
                </c:pt>
                <c:pt idx="1">
                  <c:v>25</c:v>
                </c:pt>
                <c:pt idx="2">
                  <c:v>9.375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59726917791786"/>
          <c:y val="0"/>
          <c:w val="0.79039704524469068"/>
          <c:h val="0.9907407407407407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List19!$I$20:$J$20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List19!$K$28:$L$28</c:f>
              <c:numCache>
                <c:formatCode>0</c:formatCode>
                <c:ptCount val="2"/>
                <c:pt idx="0">
                  <c:v>65.625</c:v>
                </c:pt>
                <c:pt idx="1">
                  <c:v>34.375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86640194157554"/>
          <c:y val="0"/>
          <c:w val="0.64279069531003785"/>
          <c:h val="0.90419033833351814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List1!$M$2:$O$2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List1!$P$10:$R$10</c:f>
              <c:numCache>
                <c:formatCode>0</c:formatCode>
                <c:ptCount val="3"/>
                <c:pt idx="0">
                  <c:v>56.25</c:v>
                </c:pt>
                <c:pt idx="1">
                  <c:v>31.25</c:v>
                </c:pt>
                <c:pt idx="2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Total score</a:t>
            </a:r>
          </a:p>
        </c:rich>
      </c:tx>
      <c:layout>
        <c:manualLayout>
          <c:xMode val="edge"/>
          <c:yMode val="edge"/>
          <c:x val="0.34386075424782431"/>
          <c:y val="3.7878787878787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386014206463152"/>
          <c:y val="0.21969778238111973"/>
          <c:w val="0.63158111150326035"/>
          <c:h val="0.6818207039414060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600" baseline="0">
                    <a:solidFill>
                      <a:schemeClr val="tx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List2!$K$4:$P$4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List2!$Q$12:$V$12</c:f>
              <c:numCache>
                <c:formatCode>0</c:formatCode>
                <c:ptCount val="6"/>
                <c:pt idx="0">
                  <c:v>10.9375</c:v>
                </c:pt>
                <c:pt idx="1">
                  <c:v>0.78125</c:v>
                </c:pt>
                <c:pt idx="2">
                  <c:v>47.65625</c:v>
                </c:pt>
                <c:pt idx="3">
                  <c:v>53.90625</c:v>
                </c:pt>
                <c:pt idx="4">
                  <c:v>36.71875</c:v>
                </c:pt>
                <c:pt idx="5">
                  <c:v>6.25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List3!$M$3:$O$3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List3!$P$11:$R$11</c:f>
              <c:numCache>
                <c:formatCode>0</c:formatCode>
                <c:ptCount val="3"/>
                <c:pt idx="0">
                  <c:v>74.21875</c:v>
                </c:pt>
                <c:pt idx="1">
                  <c:v>25.78125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hr-HR"/>
              <a:t>Total score</a:t>
            </a:r>
          </a:p>
        </c:rich>
      </c:tx>
      <c:layout>
        <c:manualLayout>
          <c:xMode val="edge"/>
          <c:yMode val="edge"/>
          <c:x val="0.397516180042712"/>
          <c:y val="3.7878787878787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911005689506204"/>
          <c:y val="9.2173307881969299E-2"/>
          <c:w val="0.70600479287915097"/>
          <c:h val="0.8611119064662371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List7!$I$3:$L$3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List7!$M$11:$P$11</c:f>
              <c:numCache>
                <c:formatCode>0</c:formatCode>
                <c:ptCount val="4"/>
                <c:pt idx="0">
                  <c:v>53.125</c:v>
                </c:pt>
                <c:pt idx="1">
                  <c:v>30.46875</c:v>
                </c:pt>
                <c:pt idx="2">
                  <c:v>42.96875</c:v>
                </c:pt>
                <c:pt idx="3">
                  <c:v>17.1875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03543307086618"/>
          <c:y val="0.10185185185185185"/>
          <c:w val="0.53888888888888886"/>
          <c:h val="0.89814814814814814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aseline="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List8!$I$2:$M$2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List8!$N$10:$R$10</c:f>
              <c:numCache>
                <c:formatCode>0</c:formatCode>
                <c:ptCount val="5"/>
                <c:pt idx="0">
                  <c:v>39.84375</c:v>
                </c:pt>
                <c:pt idx="1">
                  <c:v>22.65625</c:v>
                </c:pt>
                <c:pt idx="2">
                  <c:v>14.84375</c:v>
                </c:pt>
                <c:pt idx="3">
                  <c:v>22.65625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hr-HR"/>
              <a:t>Ukupni rezultati</a:t>
            </a:r>
          </a:p>
        </c:rich>
      </c:tx>
      <c:layout>
        <c:manualLayout>
          <c:xMode val="edge"/>
          <c:yMode val="edge"/>
          <c:x val="0.35668789808917195"/>
          <c:y val="3.78788291601958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878980891719744"/>
          <c:y val="0.21969778238111973"/>
          <c:w val="0.57324840764331209"/>
          <c:h val="0.6818207039414060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5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10" baseline="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List4!$I$2:$P$2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List4!$Q$10:$V$10</c:f>
              <c:numCache>
                <c:formatCode>0</c:formatCode>
                <c:ptCount val="6"/>
                <c:pt idx="0">
                  <c:v>82.8125</c:v>
                </c:pt>
                <c:pt idx="1">
                  <c:v>19.53125</c:v>
                </c:pt>
                <c:pt idx="2">
                  <c:v>38.28125</c:v>
                </c:pt>
                <c:pt idx="3">
                  <c:v>16.40625</c:v>
                </c:pt>
                <c:pt idx="4">
                  <c:v>17.96875</c:v>
                </c:pt>
                <c:pt idx="5">
                  <c:v>0.78125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10275104500826"/>
          <c:y val="6.9444444444444448E-2"/>
          <c:w val="0.65514403292181067"/>
          <c:h val="0.92129629629629628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List20!$J$2:$L$2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List20!$M$10:$O$10</c:f>
              <c:numCache>
                <c:formatCode>0</c:formatCode>
                <c:ptCount val="3"/>
                <c:pt idx="0">
                  <c:v>71.875</c:v>
                </c:pt>
                <c:pt idx="1">
                  <c:v>25.78125</c:v>
                </c:pt>
                <c:pt idx="2">
                  <c:v>2.34375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0.49903</cdr:x>
      <cdr:y>0.50024</cdr:y>
    </cdr:from>
    <cdr:to>
      <cdr:x>0.51924</cdr:x>
      <cdr:y>0.56309</cdr:y>
    </cdr:to>
    <cdr:sp macro="" textlink="">
      <cdr:nvSpPr>
        <cdr:cNvPr id="3717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33166" y="1442145"/>
          <a:ext cx="74116" cy="1807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hr-HR" sz="1000" b="0" i="0" u="none" strike="noStrike" baseline="0">
              <a:solidFill>
                <a:srgbClr val="000000"/>
              </a:solidFill>
              <a:latin typeface="Calibri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FA90F-1D1D-45A3-BFED-A95C710BE949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1D4C3-FF07-4FF3-B45A-8336325D4D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2407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DDD7-F124-45C8-B3BC-0233D9C51227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1845E-E577-4F76-8FEE-7FD1E6C7CE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2806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13%</a:t>
            </a:r>
            <a:r>
              <a:rPr lang="hr-HR" baseline="0" dirty="0" smtClean="0"/>
              <a:t> učenika ima svega 2 obroka dnevno, dok ostatak ima zadovoljavajući broj obroka dnevno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1755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Količina vode koja se dnevno pije je zadovoljavajuća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4958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Trecina</a:t>
            </a:r>
            <a:r>
              <a:rPr lang="hr-HR" dirty="0" smtClean="0"/>
              <a:t> učenika ne spava dovoljno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8847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Četvrtina učenika ne </a:t>
            </a:r>
            <a:r>
              <a:rPr lang="hr-HR" dirty="0" err="1" smtClean="0"/>
              <a:t>posječuje</a:t>
            </a:r>
            <a:r>
              <a:rPr lang="hr-HR" dirty="0" smtClean="0"/>
              <a:t> zubata redovno nego tek kad zub zaboli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7533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Samo 6% učenika pere zube nakon svakog</a:t>
            </a:r>
            <a:r>
              <a:rPr lang="hr-HR" baseline="0" dirty="0" smtClean="0"/>
              <a:t> obroka , a najčešće je to77% ujutro i navečer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372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13% učenika ne pere ruke prije jela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5001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A 17% zaboravi oprati ruke poslije </a:t>
            </a:r>
            <a:r>
              <a:rPr lang="hr-HR" dirty="0" err="1" smtClean="0"/>
              <a:t>wc</a:t>
            </a:r>
            <a:r>
              <a:rPr lang="hr-HR" dirty="0" smtClean="0"/>
              <a:t>-a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250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Čak trećina učenika se ne tušira svaki dan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7658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13% učenika samo</a:t>
            </a:r>
            <a:r>
              <a:rPr lang="hr-HR" baseline="0" dirty="0" smtClean="0"/>
              <a:t> </a:t>
            </a:r>
            <a:r>
              <a:rPr lang="hr-HR" dirty="0" smtClean="0"/>
              <a:t> u školi ima neke fizičke aktivnosti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2193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Trecina</a:t>
            </a:r>
            <a:r>
              <a:rPr lang="hr-HR" baseline="0" dirty="0" smtClean="0"/>
              <a:t> </a:t>
            </a:r>
            <a:r>
              <a:rPr lang="hr-HR" dirty="0" err="1" smtClean="0"/>
              <a:t>ucenika</a:t>
            </a:r>
            <a:r>
              <a:rPr lang="hr-HR" dirty="0" smtClean="0"/>
              <a:t> nije uključeno u </a:t>
            </a:r>
            <a:r>
              <a:rPr lang="hr-HR" dirty="0" err="1" smtClean="0"/>
              <a:t>orgsnizirano</a:t>
            </a:r>
            <a:r>
              <a:rPr lang="hr-HR" dirty="0" smtClean="0"/>
              <a:t> bavljenje sporta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588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Večina</a:t>
            </a:r>
            <a:r>
              <a:rPr lang="hr-HR" dirty="0" smtClean="0"/>
              <a:t> učenika ne provodi  previše vremena za kompjuterom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244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5102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Petina učenika rijetko odlazi na putovanja a polovina samo ponekad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81985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68% djece se ipak igra s roditeljima  ali</a:t>
            </a:r>
            <a:r>
              <a:rPr lang="hr-HR" baseline="0" dirty="0" smtClean="0"/>
              <a:t> i provodi neke druge oblike druženja kao gledanja tv ili pred </a:t>
            </a:r>
            <a:r>
              <a:rPr lang="hr-HR" baseline="0" dirty="0" err="1" smtClean="0"/>
              <a:t>komjuterom</a:t>
            </a:r>
            <a:r>
              <a:rPr lang="hr-HR" baseline="0" dirty="0" smtClean="0"/>
              <a:t> , a manji dio se bavi sportskim aktivnostima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7713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70% je onih koji pomažu drugima  uz </a:t>
            </a:r>
            <a:r>
              <a:rPr lang="hr-HR" dirty="0" err="1" smtClean="0"/>
              <a:t>doniranje</a:t>
            </a:r>
            <a:r>
              <a:rPr lang="hr-HR" dirty="0" smtClean="0"/>
              <a:t> svojih ili</a:t>
            </a:r>
            <a:r>
              <a:rPr lang="hr-HR" baseline="0" dirty="0" smtClean="0"/>
              <a:t> drugih stvari što je malo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3133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Nažalost </a:t>
            </a:r>
            <a:r>
              <a:rPr lang="hr-HR" dirty="0" err="1" smtClean="0"/>
              <a:t>trecina</a:t>
            </a:r>
            <a:r>
              <a:rPr lang="hr-HR" dirty="0" smtClean="0"/>
              <a:t> naših obitelji nije uključena u karitativne aktivnosti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850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Jutarnji obrok svakako nije najzdraviji jer jako veliki broj</a:t>
            </a:r>
            <a:r>
              <a:rPr lang="hr-HR" baseline="0" dirty="0" smtClean="0"/>
              <a:t> učenika konzumira peciva i sendviče a tek ih 11% </a:t>
            </a:r>
            <a:r>
              <a:rPr lang="hr-HR" baseline="0" dirty="0" err="1" smtClean="0"/>
              <a:t>konbinira</a:t>
            </a:r>
            <a:r>
              <a:rPr lang="hr-HR" baseline="0" dirty="0" smtClean="0"/>
              <a:t> s voćem i </a:t>
            </a:r>
            <a:r>
              <a:rPr lang="hr-HR" baseline="0" dirty="0" err="1" smtClean="0"/>
              <a:t>povtčem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6139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Ipak</a:t>
            </a:r>
            <a:r>
              <a:rPr lang="hr-HR" baseline="0" dirty="0" smtClean="0"/>
              <a:t> niti jedan učenik se nije izjasnio da ne jede voće i povrće tj. 74% ipak jedanput ili dva puta dnevno jede povrće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064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Najčešće se jede bijeli kruh u </a:t>
            </a:r>
            <a:r>
              <a:rPr lang="hr-HR" dirty="0" err="1" smtClean="0"/>
              <a:t>konbinaciji</a:t>
            </a:r>
            <a:r>
              <a:rPr lang="hr-HR" dirty="0" smtClean="0"/>
              <a:t> s integralnim ili kukuruznim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1637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Gotovo četvrtina učenika vrlo</a:t>
            </a:r>
            <a:r>
              <a:rPr lang="hr-HR" baseline="0" dirty="0" smtClean="0"/>
              <a:t> rijetko jede ribu, ako se uzme četvrtina onih koji  je jedu samo 2 do 3 puta mjesečno to je </a:t>
            </a:r>
            <a:r>
              <a:rPr lang="hr-HR" baseline="0" dirty="0" err="1" smtClean="0"/>
              <a:t>vec</a:t>
            </a:r>
            <a:r>
              <a:rPr lang="hr-HR" baseline="0" dirty="0" smtClean="0"/>
              <a:t> pola učenika koji premalo konzumiraju ribu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47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Hrana se uglavnom priprema doma 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9591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 </a:t>
            </a:r>
            <a:r>
              <a:rPr lang="hr-HR" dirty="0" err="1" smtClean="0"/>
              <a:t>večina</a:t>
            </a:r>
            <a:r>
              <a:rPr lang="hr-HR" dirty="0" smtClean="0"/>
              <a:t> obroka je kuhana hrana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0803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Tek 83% posto zaokružilo je da pije vodu u </a:t>
            </a:r>
            <a:r>
              <a:rPr lang="hr-HR" dirty="0" err="1" smtClean="0"/>
              <a:t>konbinaciji</a:t>
            </a:r>
            <a:r>
              <a:rPr lang="hr-HR" dirty="0" smtClean="0"/>
              <a:t> s nekim drugim</a:t>
            </a:r>
            <a:r>
              <a:rPr lang="hr-HR" baseline="0" dirty="0" smtClean="0"/>
              <a:t> pićem. Vrlo je bitno da se gazirani napitci i energetski napici piju u malim količinama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999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38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89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41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924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533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698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93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92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7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701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88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63EF5-E1F8-40DB-875D-284C6E6175E5}" type="datetimeFigureOut">
              <a:rPr lang="hr-HR" smtClean="0"/>
              <a:t>10.1.2014.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B72AE-DD5C-4989-8135-AEB55ACEBF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039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Radni_list_programa_Microsoft_Excel_97___20033.xls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Radni_list_programa_Microsoft_Excel_97___20034.xls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Radni_list_programa_Microsoft_Excel_97___20035.xls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Radni_list_programa_Microsoft_Excel_97___20036.xls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Radni_list_programa_Microsoft_Excel_97___20037.xls"/><Relationship Id="rId5" Type="http://schemas.openxmlformats.org/officeDocument/2006/relationships/oleObject" Target="../embeddings/oleObject7.bin"/><Relationship Id="rId4" Type="http://schemas.openxmlformats.org/officeDocument/2006/relationships/chart" Target="../charts/char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emf"/><Relationship Id="rId5" Type="http://schemas.openxmlformats.org/officeDocument/2006/relationships/oleObject" Target="../embeddings/Radni_list_programa_Microsoft_Excel_97___20038.xls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Radni_list_programa_Microsoft_Excel_97___2003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Radni_list_programa_Microsoft_Excel_97___20032.xls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qestionary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09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drink</a:t>
            </a:r>
            <a:r>
              <a:rPr lang="hr-HR" dirty="0" smtClean="0"/>
              <a:t> </a:t>
            </a:r>
            <a:r>
              <a:rPr lang="hr-HR" dirty="0" err="1" smtClean="0"/>
              <a:t>mostly</a:t>
            </a:r>
            <a:r>
              <a:rPr lang="hr-HR" dirty="0" smtClean="0"/>
              <a:t>?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dirty="0" smtClean="0"/>
              <a:t>					</a:t>
            </a:r>
          </a:p>
          <a:p>
            <a:r>
              <a:rPr lang="hr-HR" dirty="0" smtClean="0"/>
              <a:t>a) </a:t>
            </a:r>
            <a:r>
              <a:rPr lang="hr-HR" dirty="0" err="1" smtClean="0"/>
              <a:t>water</a:t>
            </a:r>
            <a:r>
              <a:rPr lang="hr-HR" dirty="0" smtClean="0"/>
              <a:t>		83%	</a:t>
            </a:r>
          </a:p>
          <a:p>
            <a:r>
              <a:rPr lang="hr-HR" dirty="0" smtClean="0"/>
              <a:t>			</a:t>
            </a:r>
          </a:p>
          <a:p>
            <a:r>
              <a:rPr lang="hr-HR" dirty="0" smtClean="0"/>
              <a:t>b ) </a:t>
            </a:r>
            <a:r>
              <a:rPr lang="hr-HR" dirty="0" err="1" smtClean="0"/>
              <a:t>tea</a:t>
            </a:r>
            <a:r>
              <a:rPr lang="hr-HR" dirty="0" smtClean="0"/>
              <a:t>	</a:t>
            </a:r>
            <a:r>
              <a:rPr lang="hr-HR" dirty="0"/>
              <a:t> </a:t>
            </a:r>
            <a:r>
              <a:rPr lang="hr-HR" dirty="0" smtClean="0"/>
              <a:t>                20%	</a:t>
            </a:r>
          </a:p>
          <a:p>
            <a:r>
              <a:rPr lang="hr-HR" dirty="0" smtClean="0"/>
              <a:t>			</a:t>
            </a:r>
          </a:p>
          <a:p>
            <a:r>
              <a:rPr lang="hr-HR" dirty="0" smtClean="0"/>
              <a:t>c ) </a:t>
            </a:r>
            <a:r>
              <a:rPr lang="hr-HR" dirty="0" err="1" smtClean="0"/>
              <a:t>milk</a:t>
            </a:r>
            <a:r>
              <a:rPr lang="hr-HR" dirty="0" smtClean="0"/>
              <a:t>		 38%	</a:t>
            </a:r>
          </a:p>
          <a:p>
            <a:r>
              <a:rPr lang="hr-HR" dirty="0" smtClean="0"/>
              <a:t>			</a:t>
            </a:r>
          </a:p>
          <a:p>
            <a:r>
              <a:rPr lang="hr-HR" dirty="0" smtClean="0"/>
              <a:t>d ) </a:t>
            </a:r>
            <a:r>
              <a:rPr lang="hr-HR" dirty="0" err="1" smtClean="0"/>
              <a:t>orange</a:t>
            </a:r>
            <a:r>
              <a:rPr lang="hr-HR" dirty="0" smtClean="0"/>
              <a:t> </a:t>
            </a:r>
            <a:r>
              <a:rPr lang="hr-HR" dirty="0" err="1" smtClean="0"/>
              <a:t>juice</a:t>
            </a:r>
            <a:r>
              <a:rPr lang="hr-HR" dirty="0" smtClean="0"/>
              <a:t>		16%	</a:t>
            </a:r>
          </a:p>
          <a:p>
            <a:r>
              <a:rPr lang="hr-HR" dirty="0" smtClean="0"/>
              <a:t>			</a:t>
            </a:r>
          </a:p>
          <a:p>
            <a:r>
              <a:rPr lang="hr-HR" dirty="0" smtClean="0"/>
              <a:t>e) </a:t>
            </a:r>
            <a:r>
              <a:rPr lang="hr-HR" dirty="0" err="1" smtClean="0"/>
              <a:t>natural</a:t>
            </a:r>
            <a:r>
              <a:rPr lang="hr-HR" dirty="0" smtClean="0"/>
              <a:t> </a:t>
            </a:r>
            <a:r>
              <a:rPr lang="hr-HR" dirty="0" err="1" smtClean="0"/>
              <a:t>juices</a:t>
            </a:r>
            <a:r>
              <a:rPr lang="hr-HR" dirty="0" smtClean="0"/>
              <a:t>		18%	</a:t>
            </a:r>
          </a:p>
          <a:p>
            <a:r>
              <a:rPr lang="hr-HR" dirty="0" smtClean="0"/>
              <a:t>			</a:t>
            </a:r>
          </a:p>
          <a:p>
            <a:r>
              <a:rPr lang="hr-HR" dirty="0" smtClean="0"/>
              <a:t>f ) </a:t>
            </a:r>
            <a:r>
              <a:rPr lang="hr-HR" dirty="0" err="1" smtClean="0"/>
              <a:t>energy</a:t>
            </a:r>
            <a:r>
              <a:rPr lang="hr-HR" dirty="0" smtClean="0"/>
              <a:t> </a:t>
            </a:r>
            <a:r>
              <a:rPr lang="hr-HR" dirty="0" err="1" smtClean="0"/>
              <a:t>drinks</a:t>
            </a:r>
            <a:r>
              <a:rPr lang="hr-HR" dirty="0" smtClean="0"/>
              <a:t>	1%	</a:t>
            </a:r>
          </a:p>
          <a:p>
            <a:r>
              <a:rPr lang="hr-HR" dirty="0" smtClean="0"/>
              <a:t>			</a:t>
            </a:r>
          </a:p>
          <a:p>
            <a:r>
              <a:rPr lang="hr-HR" dirty="0" smtClean="0"/>
              <a:t>g) </a:t>
            </a:r>
            <a:r>
              <a:rPr lang="hr-HR" dirty="0" err="1" smtClean="0"/>
              <a:t>fizzy</a:t>
            </a:r>
            <a:r>
              <a:rPr lang="hr-HR" dirty="0" smtClean="0"/>
              <a:t> </a:t>
            </a:r>
            <a:r>
              <a:rPr lang="hr-HR" dirty="0" err="1" smtClean="0"/>
              <a:t>drinks</a:t>
            </a:r>
            <a:r>
              <a:rPr lang="hr-HR" dirty="0" smtClean="0"/>
              <a:t>		5%	</a:t>
            </a:r>
          </a:p>
          <a:p>
            <a:r>
              <a:rPr lang="hr-HR" dirty="0" smtClean="0"/>
              <a:t>			</a:t>
            </a:r>
          </a:p>
          <a:p>
            <a:r>
              <a:rPr lang="hr-HR" dirty="0" smtClean="0"/>
              <a:t>h ) </a:t>
            </a:r>
            <a:r>
              <a:rPr lang="hr-HR" dirty="0" err="1" smtClean="0"/>
              <a:t>something</a:t>
            </a:r>
            <a:r>
              <a:rPr lang="hr-HR" dirty="0" smtClean="0"/>
              <a:t> </a:t>
            </a:r>
            <a:r>
              <a:rPr lang="hr-HR" dirty="0" err="1" smtClean="0"/>
              <a:t>else</a:t>
            </a:r>
            <a:r>
              <a:rPr lang="hr-HR" dirty="0" smtClean="0"/>
              <a:t> 	2%	</a:t>
            </a:r>
          </a:p>
          <a:p>
            <a:endParaRPr lang="hr-HR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038896"/>
              </p:ext>
            </p:extLst>
          </p:nvPr>
        </p:nvGraphicFramePr>
        <p:xfrm>
          <a:off x="4572000" y="1772816"/>
          <a:ext cx="4807793" cy="375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39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glasses of water do you drink a day ?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r>
              <a:rPr lang="en-US" sz="2000" dirty="0" smtClean="0"/>
              <a:t>a ) one or two	25</a:t>
            </a:r>
            <a:r>
              <a:rPr lang="hr-HR" sz="2000" dirty="0" smtClean="0"/>
              <a:t>%</a:t>
            </a:r>
            <a:r>
              <a:rPr lang="en-US" sz="2000" dirty="0" smtClean="0"/>
              <a:t>								</a:t>
            </a:r>
          </a:p>
          <a:p>
            <a:r>
              <a:rPr lang="en-US" sz="2000" dirty="0" smtClean="0"/>
              <a:t>b ) more	74</a:t>
            </a:r>
            <a:r>
              <a:rPr lang="hr-HR" sz="2000" dirty="0" smtClean="0"/>
              <a:t>%</a:t>
            </a:r>
            <a:r>
              <a:rPr lang="en-US" sz="2000" dirty="0" smtClean="0"/>
              <a:t>					</a:t>
            </a:r>
            <a:endParaRPr lang="hr-HR" sz="2000" dirty="0"/>
          </a:p>
          <a:p>
            <a:r>
              <a:rPr lang="en-US" sz="2000" dirty="0" smtClean="0"/>
              <a:t>c ) I do not drink water</a:t>
            </a:r>
            <a:r>
              <a:rPr lang="hr-HR" sz="2000" dirty="0" smtClean="0"/>
              <a:t> </a:t>
            </a:r>
            <a:r>
              <a:rPr lang="en-US" sz="2000" dirty="0" smtClean="0"/>
              <a:t>2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  <a:r>
              <a:rPr lang="en-US" dirty="0" smtClean="0"/>
              <a:t>	</a:t>
            </a:r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548086"/>
              </p:ext>
            </p:extLst>
          </p:nvPr>
        </p:nvGraphicFramePr>
        <p:xfrm>
          <a:off x="4427984" y="1628800"/>
          <a:ext cx="4243972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adni list" r:id="rId5" imgW="3724374" imgH="2590822" progId="Excel.Sheet.8">
                  <p:embed/>
                </p:oleObj>
              </mc:Choice>
              <mc:Fallback>
                <p:oleObj name="Radni list" r:id="rId5" imgW="3724374" imgH="259082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984" y="1628800"/>
                        <a:ext cx="4243972" cy="295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95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many hours do you sleep every day?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980729"/>
            <a:ext cx="4608512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r>
              <a:rPr lang="en-US" sz="2000" dirty="0" smtClean="0"/>
              <a:t>a ) less than 6 hours	1</a:t>
            </a:r>
            <a:r>
              <a:rPr lang="hr-HR" sz="2000" dirty="0" smtClean="0"/>
              <a:t>%</a:t>
            </a:r>
            <a:r>
              <a:rPr lang="en-US" sz="2000" dirty="0" smtClean="0"/>
              <a:t>					</a:t>
            </a:r>
          </a:p>
          <a:p>
            <a:r>
              <a:rPr lang="en-US" sz="2000" dirty="0" smtClean="0"/>
              <a:t>b ) 6 to 8 hours	37</a:t>
            </a:r>
            <a:r>
              <a:rPr lang="hr-HR" sz="2000" dirty="0" smtClean="0"/>
              <a:t>%</a:t>
            </a:r>
            <a:r>
              <a:rPr lang="en-US" sz="2000" dirty="0" smtClean="0"/>
              <a:t>					</a:t>
            </a:r>
          </a:p>
          <a:p>
            <a:r>
              <a:rPr lang="en-US" sz="2000" dirty="0" smtClean="0"/>
              <a:t>c ) more than 8 hours	63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  <a:r>
              <a:rPr lang="en-US" dirty="0" smtClean="0"/>
              <a:t>	</a:t>
            </a:r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82903"/>
              </p:ext>
            </p:extLst>
          </p:nvPr>
        </p:nvGraphicFramePr>
        <p:xfrm>
          <a:off x="4211960" y="1772816"/>
          <a:ext cx="360997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Grafikon" r:id="rId5" imgW="3610051" imgH="2590800" progId="Excel.Chart.8">
                  <p:embed/>
                </p:oleObj>
              </mc:Choice>
              <mc:Fallback>
                <p:oleObj name="Grafikon" r:id="rId5" imgW="3610051" imgH="259080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1960" y="1772816"/>
                        <a:ext cx="3609975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46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visit your dentist?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</a:t>
            </a:r>
            <a:r>
              <a:rPr lang="en-US" sz="2000" dirty="0"/>
              <a:t>) </a:t>
            </a:r>
            <a:r>
              <a:rPr lang="en-US" sz="2000" dirty="0" smtClean="0"/>
              <a:t>regularly</a:t>
            </a:r>
            <a:r>
              <a:rPr lang="hr-HR" sz="2000" dirty="0" smtClean="0"/>
              <a:t> </a:t>
            </a:r>
            <a:r>
              <a:rPr lang="en-US" sz="2000" dirty="0" smtClean="0"/>
              <a:t>72</a:t>
            </a:r>
            <a:r>
              <a:rPr lang="hr-HR" sz="2000" dirty="0" smtClean="0"/>
              <a:t>% </a:t>
            </a:r>
            <a:endParaRPr lang="en-US" sz="2000" dirty="0"/>
          </a:p>
          <a:p>
            <a:r>
              <a:rPr lang="en-US" sz="2000" dirty="0"/>
              <a:t>b) only when your tooth hurts	</a:t>
            </a:r>
            <a:r>
              <a:rPr lang="en-US" sz="2000" dirty="0" smtClean="0"/>
              <a:t>26</a:t>
            </a:r>
            <a:r>
              <a:rPr lang="hr-HR" sz="2000" dirty="0" smtClean="0"/>
              <a:t>%</a:t>
            </a:r>
            <a:endParaRPr lang="en-US" sz="2000" dirty="0"/>
          </a:p>
          <a:p>
            <a:r>
              <a:rPr lang="en-US" sz="2000" dirty="0"/>
              <a:t>c) I do not go to the dentist	</a:t>
            </a:r>
            <a:r>
              <a:rPr lang="en-US" sz="2000" dirty="0" smtClean="0"/>
              <a:t>2</a:t>
            </a:r>
            <a:r>
              <a:rPr lang="hr-HR" sz="2000" dirty="0" smtClean="0"/>
              <a:t>%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719132"/>
              </p:ext>
            </p:extLst>
          </p:nvPr>
        </p:nvGraphicFramePr>
        <p:xfrm>
          <a:off x="3923928" y="2924944"/>
          <a:ext cx="4966320" cy="3515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4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>How many times a day do you brush your teeth?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</a:t>
            </a:r>
            <a:r>
              <a:rPr lang="en-US" sz="2000" dirty="0"/>
              <a:t>) once			</a:t>
            </a:r>
            <a:r>
              <a:rPr lang="hr-HR" sz="2000" dirty="0" smtClean="0"/>
              <a:t>      </a:t>
            </a:r>
            <a:r>
              <a:rPr lang="en-US" sz="2000" dirty="0" smtClean="0"/>
              <a:t>16</a:t>
            </a:r>
            <a:r>
              <a:rPr lang="hr-HR" sz="2000" dirty="0" smtClean="0"/>
              <a:t>%</a:t>
            </a:r>
            <a:r>
              <a:rPr lang="en-US" sz="2000" dirty="0"/>
              <a:t>		</a:t>
            </a:r>
          </a:p>
          <a:p>
            <a:r>
              <a:rPr lang="en-US" sz="2000" dirty="0"/>
              <a:t>b) in the morning and evening	</a:t>
            </a:r>
            <a:r>
              <a:rPr lang="hr-HR" sz="2000" dirty="0" smtClean="0"/>
              <a:t>       </a:t>
            </a:r>
            <a:r>
              <a:rPr lang="en-US" sz="2000" dirty="0" smtClean="0"/>
              <a:t>77</a:t>
            </a:r>
            <a:r>
              <a:rPr lang="hr-HR" sz="2000" dirty="0" smtClean="0"/>
              <a:t>%</a:t>
            </a:r>
            <a:r>
              <a:rPr lang="en-US" sz="2000" dirty="0"/>
              <a:t>		</a:t>
            </a:r>
          </a:p>
          <a:p>
            <a:r>
              <a:rPr lang="en-US" sz="2000" dirty="0"/>
              <a:t>c) after every meal	</a:t>
            </a:r>
            <a:r>
              <a:rPr lang="hr-HR" sz="2000" dirty="0" smtClean="0"/>
              <a:t>                         </a:t>
            </a:r>
            <a:r>
              <a:rPr lang="en-US" sz="2000" dirty="0" smtClean="0"/>
              <a:t>6</a:t>
            </a:r>
            <a:r>
              <a:rPr lang="hr-HR" sz="2000" dirty="0" smtClean="0"/>
              <a:t>%</a:t>
            </a:r>
            <a:r>
              <a:rPr lang="en-US" sz="2000" dirty="0"/>
              <a:t>		</a:t>
            </a:r>
          </a:p>
          <a:p>
            <a:r>
              <a:rPr lang="en-US" sz="2000" dirty="0"/>
              <a:t>d) sometimes			</a:t>
            </a:r>
            <a:r>
              <a:rPr lang="hr-HR" sz="2000" dirty="0" smtClean="0"/>
              <a:t>         </a:t>
            </a:r>
            <a:r>
              <a:rPr lang="en-US" sz="2000" dirty="0" smtClean="0"/>
              <a:t>0</a:t>
            </a:r>
            <a:r>
              <a:rPr lang="hr-HR" sz="2000" dirty="0" smtClean="0"/>
              <a:t>%</a:t>
            </a:r>
            <a:r>
              <a:rPr lang="en-US" sz="2000" dirty="0"/>
              <a:t>		</a:t>
            </a:r>
          </a:p>
          <a:p>
            <a:r>
              <a:rPr lang="en-US" sz="2000" dirty="0"/>
              <a:t>e) I do not brush my teeth	</a:t>
            </a:r>
            <a:r>
              <a:rPr lang="hr-HR" sz="2000" dirty="0" smtClean="0"/>
              <a:t>         </a:t>
            </a:r>
            <a:r>
              <a:rPr lang="en-US" sz="2000" dirty="0" smtClean="0"/>
              <a:t>0</a:t>
            </a:r>
            <a:r>
              <a:rPr lang="hr-HR" sz="2000" dirty="0" smtClean="0"/>
              <a:t>%</a:t>
            </a:r>
            <a:r>
              <a:rPr lang="en-US" dirty="0"/>
              <a:t>		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545563"/>
              </p:ext>
            </p:extLst>
          </p:nvPr>
        </p:nvGraphicFramePr>
        <p:xfrm>
          <a:off x="5220072" y="3429000"/>
          <a:ext cx="3657600" cy="286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52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</a:t>
            </a:r>
            <a:r>
              <a:rPr lang="en-US" dirty="0"/>
              <a:t>you wash your hands before every meal?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) Yes 	</a:t>
            </a:r>
            <a:r>
              <a:rPr lang="en-US" dirty="0" smtClean="0"/>
              <a:t>87</a:t>
            </a:r>
            <a:r>
              <a:rPr lang="hr-HR" dirty="0" smtClean="0"/>
              <a:t>%</a:t>
            </a:r>
            <a:r>
              <a:rPr lang="en-US" dirty="0"/>
              <a:t>			</a:t>
            </a:r>
          </a:p>
          <a:p>
            <a:r>
              <a:rPr lang="en-US" dirty="0" smtClean="0"/>
              <a:t>b</a:t>
            </a:r>
            <a:r>
              <a:rPr lang="en-US" dirty="0"/>
              <a:t>) No	</a:t>
            </a:r>
            <a:r>
              <a:rPr lang="en-US" dirty="0" smtClean="0"/>
              <a:t>13</a:t>
            </a:r>
            <a:r>
              <a:rPr lang="hr-HR" dirty="0" smtClean="0"/>
              <a:t>%</a:t>
            </a:r>
            <a:r>
              <a:rPr lang="en-US" dirty="0"/>
              <a:t>			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131446"/>
              </p:ext>
            </p:extLst>
          </p:nvPr>
        </p:nvGraphicFramePr>
        <p:xfrm>
          <a:off x="3635896" y="1988840"/>
          <a:ext cx="4549130" cy="353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10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</a:t>
            </a:r>
            <a:r>
              <a:rPr lang="en-US" dirty="0"/>
              <a:t>you wash your hands after using the toilet?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</a:t>
            </a:r>
            <a:r>
              <a:rPr lang="en-US" sz="2000" dirty="0"/>
              <a:t>) each time	</a:t>
            </a:r>
            <a:r>
              <a:rPr lang="hr-HR" sz="2000" dirty="0" smtClean="0"/>
              <a:t>                 </a:t>
            </a:r>
            <a:r>
              <a:rPr lang="en-US" sz="2000" dirty="0" smtClean="0"/>
              <a:t>83</a:t>
            </a:r>
            <a:r>
              <a:rPr lang="hr-HR" sz="2000" dirty="0" smtClean="0"/>
              <a:t>%</a:t>
            </a:r>
            <a:r>
              <a:rPr lang="en-US" sz="2000" dirty="0"/>
              <a:t>	</a:t>
            </a:r>
          </a:p>
          <a:p>
            <a:r>
              <a:rPr lang="en-US" sz="2000" dirty="0"/>
              <a:t>b) I sometimes forget	</a:t>
            </a:r>
            <a:r>
              <a:rPr lang="hr-HR" sz="2000" dirty="0" smtClean="0"/>
              <a:t> </a:t>
            </a:r>
            <a:r>
              <a:rPr lang="en-US" sz="2000" dirty="0" smtClean="0"/>
              <a:t>17</a:t>
            </a:r>
            <a:r>
              <a:rPr lang="hr-HR" sz="2000" dirty="0" smtClean="0"/>
              <a:t>%</a:t>
            </a:r>
            <a:endParaRPr lang="hr-HR" sz="2000" dirty="0"/>
          </a:p>
          <a:p>
            <a:r>
              <a:rPr lang="en-US" sz="2000" dirty="0" smtClean="0"/>
              <a:t>c) I do not wash my hands</a:t>
            </a:r>
            <a:r>
              <a:rPr lang="hr-HR" sz="2000" dirty="0"/>
              <a:t> </a:t>
            </a:r>
            <a:r>
              <a:rPr lang="en-US" sz="2000" dirty="0" smtClean="0"/>
              <a:t>0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33526"/>
              </p:ext>
            </p:extLst>
          </p:nvPr>
        </p:nvGraphicFramePr>
        <p:xfrm>
          <a:off x="4067944" y="2708920"/>
          <a:ext cx="4842495" cy="353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29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24. Do you  take a shower every day?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) Yes  		</a:t>
            </a:r>
            <a:r>
              <a:rPr lang="en-US" dirty="0" smtClean="0"/>
              <a:t>69</a:t>
            </a:r>
            <a:r>
              <a:rPr lang="hr-HR" dirty="0" smtClean="0"/>
              <a:t>%</a:t>
            </a:r>
            <a:r>
              <a:rPr lang="en-US" dirty="0"/>
              <a:t>					</a:t>
            </a:r>
          </a:p>
          <a:p>
            <a:r>
              <a:rPr lang="en-US" dirty="0"/>
              <a:t>  b) No		</a:t>
            </a:r>
            <a:r>
              <a:rPr lang="en-US" dirty="0" smtClean="0"/>
              <a:t>31</a:t>
            </a:r>
            <a:r>
              <a:rPr lang="hr-HR" dirty="0" smtClean="0"/>
              <a:t>%</a:t>
            </a:r>
            <a:r>
              <a:rPr lang="en-US" dirty="0"/>
              <a:t>		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726662"/>
              </p:ext>
            </p:extLst>
          </p:nvPr>
        </p:nvGraphicFramePr>
        <p:xfrm>
          <a:off x="3707904" y="2924944"/>
          <a:ext cx="4805536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44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many times a week do you do workouts outside of school ?</a:t>
            </a:r>
            <a:r>
              <a:rPr lang="en-US" dirty="0" smtClean="0"/>
              <a:t>								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) once or twice</a:t>
            </a:r>
            <a:r>
              <a:rPr lang="hr-HR" sz="2000" dirty="0"/>
              <a:t> </a:t>
            </a:r>
            <a:r>
              <a:rPr lang="hr-HR" sz="2000" dirty="0" smtClean="0"/>
              <a:t> </a:t>
            </a:r>
            <a:r>
              <a:rPr lang="en-US" sz="2000" dirty="0" smtClean="0"/>
              <a:t>46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</a:p>
          <a:p>
            <a:r>
              <a:rPr lang="en-US" sz="2000" dirty="0" smtClean="0"/>
              <a:t>			</a:t>
            </a:r>
          </a:p>
          <a:p>
            <a:r>
              <a:rPr lang="en-US" sz="2000" dirty="0" smtClean="0"/>
              <a:t>b ) more	</a:t>
            </a:r>
            <a:r>
              <a:rPr lang="hr-HR" sz="2000" dirty="0"/>
              <a:t> </a:t>
            </a:r>
            <a:r>
              <a:rPr lang="hr-HR" sz="2000" dirty="0" smtClean="0"/>
              <a:t>       </a:t>
            </a:r>
            <a:r>
              <a:rPr lang="en-US" sz="2000" dirty="0" smtClean="0"/>
              <a:t>41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</a:p>
          <a:p>
            <a:r>
              <a:rPr lang="en-US" sz="2000" dirty="0" smtClean="0"/>
              <a:t>				</a:t>
            </a:r>
          </a:p>
          <a:p>
            <a:r>
              <a:rPr lang="en-US" sz="2000" dirty="0" smtClean="0"/>
              <a:t>c ) never	</a:t>
            </a:r>
            <a:r>
              <a:rPr lang="hr-HR" sz="2000" dirty="0"/>
              <a:t> </a:t>
            </a:r>
            <a:r>
              <a:rPr lang="hr-HR" sz="2000" dirty="0" smtClean="0"/>
              <a:t>      </a:t>
            </a:r>
            <a:r>
              <a:rPr lang="en-US" sz="2000" dirty="0" smtClean="0"/>
              <a:t>13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905875"/>
              </p:ext>
            </p:extLst>
          </p:nvPr>
        </p:nvGraphicFramePr>
        <p:xfrm>
          <a:off x="4499992" y="1700808"/>
          <a:ext cx="4321539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Grafikon" r:id="rId5" imgW="3533851" imgH="2590800" progId="Excel.Chart.8">
                  <p:embed/>
                </p:oleObj>
              </mc:Choice>
              <mc:Fallback>
                <p:oleObj name="Grafikon" r:id="rId5" imgW="3533851" imgH="259080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9992" y="1700808"/>
                        <a:ext cx="4321539" cy="3168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88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a member of any sports club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			</a:t>
            </a:r>
          </a:p>
          <a:p>
            <a:r>
              <a:rPr lang="en-US" sz="2000" dirty="0" smtClean="0"/>
              <a:t>a) YES  66</a:t>
            </a:r>
            <a:r>
              <a:rPr lang="hr-HR" sz="2000" dirty="0" smtClean="0"/>
              <a:t>%</a:t>
            </a:r>
            <a:r>
              <a:rPr lang="en-US" sz="2000" dirty="0" smtClean="0"/>
              <a:t>							</a:t>
            </a:r>
          </a:p>
          <a:p>
            <a:r>
              <a:rPr lang="en-US" sz="2000" dirty="0" smtClean="0"/>
              <a:t>b) NO</a:t>
            </a:r>
            <a:r>
              <a:rPr lang="hr-HR" sz="2000" dirty="0" smtClean="0"/>
              <a:t>  </a:t>
            </a:r>
            <a:r>
              <a:rPr lang="en-US" sz="2000" dirty="0" smtClean="0"/>
              <a:t>34</a:t>
            </a:r>
            <a:r>
              <a:rPr lang="hr-HR" sz="2000" dirty="0" smtClean="0"/>
              <a:t>%</a:t>
            </a:r>
            <a:r>
              <a:rPr lang="en-US" dirty="0" smtClean="0"/>
              <a:t>			</a:t>
            </a:r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2301"/>
              </p:ext>
            </p:extLst>
          </p:nvPr>
        </p:nvGraphicFramePr>
        <p:xfrm>
          <a:off x="2891368" y="1556792"/>
          <a:ext cx="5240700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Grafikon" r:id="rId5" imgW="3848100" imgH="2590800" progId="Excel.Chart.8">
                  <p:embed/>
                </p:oleObj>
              </mc:Choice>
              <mc:Fallback>
                <p:oleObj name="Grafikon" r:id="rId5" imgW="3848100" imgH="259080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1368" y="1556792"/>
                        <a:ext cx="5240700" cy="352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0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dirty="0" smtClean="0">
                <a:effectLst/>
                <a:latin typeface="Times New Roman"/>
              </a:rPr>
              <a:t>During the day you usually have?</a:t>
            </a:r>
            <a:br>
              <a:rPr lang="en-US" b="0" i="0" u="none" strike="noStrike" dirty="0" smtClean="0">
                <a:effectLst/>
                <a:latin typeface="Times New Roman"/>
              </a:rPr>
            </a:b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018983"/>
              </p:ext>
            </p:extLst>
          </p:nvPr>
        </p:nvGraphicFramePr>
        <p:xfrm>
          <a:off x="755576" y="1052736"/>
          <a:ext cx="3960438" cy="2741295"/>
        </p:xfrm>
        <a:graphic>
          <a:graphicData uri="http://schemas.openxmlformats.org/drawingml/2006/table">
            <a:tbl>
              <a:tblPr/>
              <a:tblGrid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a) two meals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 ) three meals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 ) four meals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 ) </a:t>
                      </a:r>
                      <a:r>
                        <a:rPr lang="hr-HR" sz="1400" b="0" i="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five</a:t>
                      </a:r>
                      <a:r>
                        <a:rPr lang="hr-HR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1400" b="0" i="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servings</a:t>
                      </a:r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 ) more than five portions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hr-HR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801578"/>
              </p:ext>
            </p:extLst>
          </p:nvPr>
        </p:nvGraphicFramePr>
        <p:xfrm>
          <a:off x="3563888" y="2852936"/>
          <a:ext cx="5227687" cy="389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72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many times a day do you spend in front of a computer screen or cell phone?</a:t>
            </a:r>
            <a:r>
              <a:rPr lang="en-US" dirty="0" smtClean="0"/>
              <a:t>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r>
              <a:rPr lang="en-US" sz="2000" dirty="0" smtClean="0"/>
              <a:t>a) less than 3 hours	</a:t>
            </a:r>
            <a:r>
              <a:rPr lang="hr-HR" sz="2000" dirty="0"/>
              <a:t> </a:t>
            </a:r>
            <a:r>
              <a:rPr lang="en-US" sz="2000" dirty="0" smtClean="0"/>
              <a:t>91</a:t>
            </a:r>
            <a:r>
              <a:rPr lang="hr-HR" sz="2000" dirty="0" smtClean="0"/>
              <a:t>%</a:t>
            </a:r>
            <a:r>
              <a:rPr lang="en-US" sz="2000" dirty="0" smtClean="0"/>
              <a:t>		</a:t>
            </a:r>
          </a:p>
          <a:p>
            <a:r>
              <a:rPr lang="en-US" sz="2000" dirty="0" smtClean="0"/>
              <a:t>					</a:t>
            </a:r>
          </a:p>
          <a:p>
            <a:r>
              <a:rPr lang="en-US" sz="2000" dirty="0" smtClean="0"/>
              <a:t>b ) 3 to 5 hours	9</a:t>
            </a:r>
            <a:r>
              <a:rPr lang="hr-HR" sz="2000" dirty="0" smtClean="0"/>
              <a:t>%</a:t>
            </a:r>
            <a:r>
              <a:rPr lang="en-US" sz="2000" dirty="0" smtClean="0"/>
              <a:t>		</a:t>
            </a:r>
          </a:p>
          <a:p>
            <a:r>
              <a:rPr lang="en-US" sz="2000" dirty="0" smtClean="0"/>
              <a:t>					</a:t>
            </a:r>
          </a:p>
          <a:p>
            <a:r>
              <a:rPr lang="en-US" sz="2000" dirty="0" smtClean="0"/>
              <a:t>c ) more than 5 hours	0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  <a:r>
              <a:rPr lang="en-US" dirty="0" smtClean="0"/>
              <a:t>	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719916"/>
              </p:ext>
            </p:extLst>
          </p:nvPr>
        </p:nvGraphicFramePr>
        <p:xfrm>
          <a:off x="4427984" y="2708920"/>
          <a:ext cx="36480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417497"/>
              </p:ext>
            </p:extLst>
          </p:nvPr>
        </p:nvGraphicFramePr>
        <p:xfrm>
          <a:off x="4211960" y="1844824"/>
          <a:ext cx="364807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Grafikon" r:id="rId6" imgW="3648151" imgH="2590800" progId="Excel.Chart.8">
                  <p:embed/>
                </p:oleObj>
              </mc:Choice>
              <mc:Fallback>
                <p:oleObj name="Grafikon" r:id="rId6" imgW="3648151" imgH="259080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11960" y="1844824"/>
                        <a:ext cx="3648075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8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How often do you go along on trips ?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3970784" cy="2764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r>
              <a:rPr lang="en-US" sz="2000" dirty="0" smtClean="0"/>
              <a:t>a) often	30</a:t>
            </a:r>
            <a:r>
              <a:rPr lang="hr-HR" sz="2000" dirty="0" smtClean="0"/>
              <a:t>%</a:t>
            </a:r>
            <a:r>
              <a:rPr lang="en-US" sz="2000" dirty="0" smtClean="0"/>
              <a:t>				</a:t>
            </a:r>
          </a:p>
          <a:p>
            <a:r>
              <a:rPr lang="en-US" sz="2000" dirty="0" smtClean="0"/>
              <a:t> b ) sometimes </a:t>
            </a:r>
            <a:r>
              <a:rPr lang="hr-HR" sz="2000" dirty="0" smtClean="0"/>
              <a:t>  </a:t>
            </a:r>
            <a:r>
              <a:rPr lang="en-US" sz="2000" dirty="0" smtClean="0"/>
              <a:t>51</a:t>
            </a:r>
            <a:r>
              <a:rPr lang="hr-HR" sz="2000" dirty="0" smtClean="0"/>
              <a:t>%</a:t>
            </a:r>
            <a:r>
              <a:rPr lang="en-US" sz="2000" dirty="0" smtClean="0"/>
              <a:t>				</a:t>
            </a:r>
          </a:p>
          <a:p>
            <a:r>
              <a:rPr lang="en-US" sz="2000" dirty="0" smtClean="0"/>
              <a:t>c ) rarely	20</a:t>
            </a:r>
            <a:r>
              <a:rPr lang="hr-HR" sz="2000" dirty="0" smtClean="0"/>
              <a:t>%</a:t>
            </a:r>
            <a:r>
              <a:rPr lang="en-US" sz="2000" dirty="0" smtClean="0"/>
              <a:t>	</a:t>
            </a:r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81115"/>
              </p:ext>
            </p:extLst>
          </p:nvPr>
        </p:nvGraphicFramePr>
        <p:xfrm>
          <a:off x="4355976" y="1412776"/>
          <a:ext cx="4147343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Grafikon" r:id="rId5" imgW="3552749" imgH="2590800" progId="Excel.Chart.8">
                  <p:embed/>
                </p:oleObj>
              </mc:Choice>
              <mc:Fallback>
                <p:oleObj name="Grafikon" r:id="rId5" imgW="3552749" imgH="259080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5976" y="1412776"/>
                        <a:ext cx="4147343" cy="302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1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How do you usually spend your free time with your family?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a) playing	</a:t>
            </a:r>
            <a:r>
              <a:rPr lang="hr-HR" sz="2000" dirty="0"/>
              <a:t>6</a:t>
            </a:r>
            <a:r>
              <a:rPr lang="hr-HR" sz="2000" dirty="0" smtClean="0"/>
              <a:t>8%</a:t>
            </a:r>
            <a:endParaRPr lang="en-US" sz="2000" dirty="0" smtClean="0"/>
          </a:p>
          <a:p>
            <a:r>
              <a:rPr lang="en-US" sz="2000" dirty="0" smtClean="0"/>
              <a:t>b ) watching TV</a:t>
            </a:r>
            <a:r>
              <a:rPr lang="hr-HR" sz="2000" dirty="0" smtClean="0"/>
              <a:t>  44%</a:t>
            </a:r>
          </a:p>
          <a:p>
            <a:r>
              <a:rPr lang="en-US" sz="2000" dirty="0" smtClean="0"/>
              <a:t>c ) in front of a computer</a:t>
            </a:r>
            <a:r>
              <a:rPr lang="hr-HR" sz="2000" dirty="0" smtClean="0"/>
              <a:t> 31%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d ) in the nature</a:t>
            </a:r>
            <a:r>
              <a:rPr lang="hr-HR" sz="2000" dirty="0" smtClean="0"/>
              <a:t> 44%</a:t>
            </a:r>
            <a:endParaRPr lang="en-US" sz="2000" dirty="0" smtClean="0"/>
          </a:p>
          <a:p>
            <a:r>
              <a:rPr lang="en-US" sz="2000" dirty="0" smtClean="0"/>
              <a:t>e ) in shopping</a:t>
            </a:r>
            <a:r>
              <a:rPr lang="hr-HR" sz="2000" dirty="0" smtClean="0"/>
              <a:t> 16%</a:t>
            </a:r>
            <a:endParaRPr lang="en-US" sz="2000" dirty="0" smtClean="0"/>
          </a:p>
          <a:p>
            <a:r>
              <a:rPr lang="en-US" sz="2000" dirty="0" smtClean="0"/>
              <a:t>f ) playing sports</a:t>
            </a:r>
            <a:r>
              <a:rPr lang="hr-HR" sz="2000" dirty="0" smtClean="0"/>
              <a:t> 28%</a:t>
            </a:r>
            <a:endParaRPr lang="en-US" sz="2000" dirty="0" smtClean="0"/>
          </a:p>
          <a:p>
            <a:r>
              <a:rPr lang="en-US" sz="2000" dirty="0" smtClean="0"/>
              <a:t>g ) preparing food</a:t>
            </a:r>
            <a:r>
              <a:rPr lang="hr-HR" sz="2000" dirty="0" smtClean="0"/>
              <a:t> 26%</a:t>
            </a:r>
            <a:endParaRPr lang="en-US" sz="2000" dirty="0" smtClean="0"/>
          </a:p>
          <a:p>
            <a:r>
              <a:rPr lang="en-US" sz="2000" dirty="0" smtClean="0"/>
              <a:t>h ) we rarely spend free time together</a:t>
            </a:r>
            <a:r>
              <a:rPr lang="hr-HR" sz="2000" dirty="0" smtClean="0"/>
              <a:t> 3%</a:t>
            </a:r>
            <a:endParaRPr lang="en-US" sz="2000" dirty="0" smtClean="0"/>
          </a:p>
          <a:p>
            <a:endParaRPr lang="hr-HR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741045"/>
              </p:ext>
            </p:extLst>
          </p:nvPr>
        </p:nvGraphicFramePr>
        <p:xfrm>
          <a:off x="5292080" y="1700808"/>
          <a:ext cx="3248025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02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 you take care of other people?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</a:t>
            </a:r>
            <a:r>
              <a:rPr lang="en-US" sz="2000" dirty="0"/>
              <a:t>) borrowing your </a:t>
            </a:r>
            <a:r>
              <a:rPr lang="en-US" sz="2000" dirty="0" smtClean="0"/>
              <a:t>stuff</a:t>
            </a:r>
            <a:r>
              <a:rPr lang="hr-HR" sz="2000" dirty="0" smtClean="0"/>
              <a:t>          41%</a:t>
            </a:r>
          </a:p>
          <a:p>
            <a:r>
              <a:rPr lang="en-US" sz="2000" dirty="0" smtClean="0"/>
              <a:t>b </a:t>
            </a:r>
            <a:r>
              <a:rPr lang="en-US" sz="2000" dirty="0"/>
              <a:t>) helping others	</a:t>
            </a:r>
            <a:r>
              <a:rPr lang="hr-HR" sz="2000" dirty="0" smtClean="0"/>
              <a:t>        </a:t>
            </a:r>
            <a:r>
              <a:rPr lang="en-US" sz="2000" dirty="0" smtClean="0"/>
              <a:t>70</a:t>
            </a:r>
            <a:r>
              <a:rPr lang="hr-HR" sz="2000" dirty="0" smtClean="0"/>
              <a:t>%</a:t>
            </a:r>
            <a:r>
              <a:rPr lang="en-US" sz="2000" dirty="0"/>
              <a:t>	</a:t>
            </a:r>
          </a:p>
          <a:p>
            <a:r>
              <a:rPr lang="en-US" sz="2000" dirty="0"/>
              <a:t>c ) you donate some </a:t>
            </a:r>
            <a:r>
              <a:rPr lang="en-US" sz="2000" dirty="0" smtClean="0"/>
              <a:t>things</a:t>
            </a:r>
            <a:r>
              <a:rPr lang="hr-HR" sz="2000" dirty="0" smtClean="0"/>
              <a:t>   </a:t>
            </a:r>
            <a:r>
              <a:rPr lang="en-US" sz="2000" dirty="0" smtClean="0"/>
              <a:t>42</a:t>
            </a:r>
            <a:r>
              <a:rPr lang="hr-HR" sz="2000" dirty="0" smtClean="0"/>
              <a:t>%</a:t>
            </a:r>
            <a:r>
              <a:rPr lang="en-US" sz="2000" dirty="0"/>
              <a:t>			</a:t>
            </a:r>
          </a:p>
          <a:p>
            <a:r>
              <a:rPr lang="en-US" sz="2000" dirty="0"/>
              <a:t>d)  something else </a:t>
            </a:r>
            <a:r>
              <a:rPr lang="hr-HR" sz="2000" dirty="0"/>
              <a:t> </a:t>
            </a:r>
            <a:r>
              <a:rPr lang="hr-HR" sz="2000" dirty="0" smtClean="0"/>
              <a:t>                   </a:t>
            </a:r>
            <a:r>
              <a:rPr lang="en-US" sz="2000" dirty="0" smtClean="0"/>
              <a:t>3</a:t>
            </a:r>
            <a:r>
              <a:rPr lang="hr-HR" sz="2000" dirty="0" smtClean="0"/>
              <a:t>%</a:t>
            </a:r>
            <a:endParaRPr lang="en-US" sz="2000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873913"/>
              </p:ext>
            </p:extLst>
          </p:nvPr>
        </p:nvGraphicFramePr>
        <p:xfrm>
          <a:off x="4788024" y="2420888"/>
          <a:ext cx="3933825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9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17 Do you recycle PVC packaging together with your family 	</a:t>
            </a:r>
            <a:r>
              <a:rPr lang="en-US" dirty="0"/>
              <a:t>				</a:t>
            </a:r>
            <a:br>
              <a:rPr lang="en-US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) Yes   </a:t>
            </a:r>
            <a:r>
              <a:rPr lang="en-US" dirty="0" smtClean="0"/>
              <a:t>66</a:t>
            </a:r>
            <a:r>
              <a:rPr lang="hr-HR" dirty="0" smtClean="0"/>
              <a:t>%</a:t>
            </a:r>
            <a:endParaRPr lang="en-US" dirty="0"/>
          </a:p>
          <a:p>
            <a:r>
              <a:rPr lang="en-US" dirty="0" smtClean="0"/>
              <a:t>b </a:t>
            </a:r>
            <a:r>
              <a:rPr lang="en-US" dirty="0"/>
              <a:t>) sometimes  </a:t>
            </a:r>
            <a:r>
              <a:rPr lang="en-US" dirty="0" smtClean="0"/>
              <a:t>25</a:t>
            </a:r>
            <a:r>
              <a:rPr lang="hr-HR" dirty="0" smtClean="0"/>
              <a:t>%</a:t>
            </a:r>
            <a:endParaRPr lang="en-US" dirty="0"/>
          </a:p>
          <a:p>
            <a:r>
              <a:rPr lang="en-US" dirty="0" smtClean="0"/>
              <a:t>c </a:t>
            </a:r>
            <a:r>
              <a:rPr lang="en-US" dirty="0"/>
              <a:t>) </a:t>
            </a:r>
            <a:r>
              <a:rPr lang="en-US" dirty="0" smtClean="0"/>
              <a:t>No</a:t>
            </a:r>
            <a:r>
              <a:rPr lang="hr-HR" dirty="0" smtClean="0"/>
              <a:t> </a:t>
            </a:r>
            <a:r>
              <a:rPr lang="en-US" dirty="0" smtClean="0"/>
              <a:t>9</a:t>
            </a:r>
            <a:r>
              <a:rPr lang="hr-HR" dirty="0" smtClean="0"/>
              <a:t>%</a:t>
            </a:r>
            <a:endParaRPr lang="en-US" dirty="0"/>
          </a:p>
        </p:txBody>
      </p:sp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534790"/>
              </p:ext>
            </p:extLst>
          </p:nvPr>
        </p:nvGraphicFramePr>
        <p:xfrm>
          <a:off x="3995936" y="2636912"/>
          <a:ext cx="4946129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4813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	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en-US" sz="3200" dirty="0" smtClean="0"/>
              <a:t>Do you </a:t>
            </a:r>
            <a:r>
              <a:rPr lang="en-US" sz="3200" dirty="0"/>
              <a:t>and your family members take part </a:t>
            </a:r>
            <a:r>
              <a:rPr lang="en-US" sz="3200" dirty="0" smtClean="0"/>
              <a:t>in charity activities?	</a:t>
            </a:r>
            <a:r>
              <a:rPr lang="en-US" sz="3200" dirty="0"/>
              <a:t>							</a:t>
            </a:r>
            <a:br>
              <a:rPr lang="en-US" sz="3200" dirty="0"/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YES  	</a:t>
            </a:r>
            <a:r>
              <a:rPr lang="en-US" dirty="0" smtClean="0"/>
              <a:t>66</a:t>
            </a:r>
            <a:r>
              <a:rPr lang="hr-HR" dirty="0" smtClean="0"/>
              <a:t>%</a:t>
            </a:r>
            <a:endParaRPr lang="en-US" dirty="0"/>
          </a:p>
          <a:p>
            <a:r>
              <a:rPr lang="en-US" dirty="0"/>
              <a:t>b) NO	</a:t>
            </a:r>
            <a:r>
              <a:rPr lang="en-US" dirty="0" smtClean="0"/>
              <a:t>34</a:t>
            </a:r>
            <a:r>
              <a:rPr lang="hr-HR" dirty="0" smtClean="0"/>
              <a:t>%</a:t>
            </a:r>
            <a:endParaRPr lang="en-US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24188"/>
              </p:ext>
            </p:extLst>
          </p:nvPr>
        </p:nvGraphicFramePr>
        <p:xfrm>
          <a:off x="4499992" y="2564904"/>
          <a:ext cx="34385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6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124744"/>
          </a:xfrm>
        </p:spPr>
        <p:txBody>
          <a:bodyPr>
            <a:normAutofit fontScale="90000"/>
          </a:bodyPr>
          <a:lstStyle/>
          <a:p>
            <a:pPr algn="l"/>
            <a:r>
              <a:rPr lang="hr-HR" sz="4000" b="0" u="none" strike="noStrike" dirty="0" smtClean="0">
                <a:effectLst/>
                <a:latin typeface="Times New Roman"/>
              </a:rPr>
              <a:t/>
            </a:r>
            <a:br>
              <a:rPr lang="hr-HR" sz="4000" b="0" u="none" strike="noStrike" dirty="0" smtClean="0">
                <a:effectLst/>
                <a:latin typeface="Times New Roman"/>
              </a:rPr>
            </a:br>
            <a:r>
              <a:rPr lang="en-US" sz="4000" b="0" u="none" strike="noStrike" dirty="0" smtClean="0">
                <a:effectLst/>
                <a:latin typeface="Times New Roman"/>
              </a:rPr>
              <a:t>Do you eat before school in the morning?</a:t>
            </a:r>
            <a:r>
              <a:rPr lang="en-US" b="0" i="1" u="none" strike="noStrike" dirty="0" smtClean="0">
                <a:effectLst/>
                <a:latin typeface="Times New Roman"/>
              </a:rPr>
              <a:t/>
            </a:r>
            <a:br>
              <a:rPr lang="en-US" b="0" i="1" u="none" strike="noStrike" dirty="0" smtClean="0">
                <a:effectLst/>
                <a:latin typeface="Times New Roman"/>
              </a:rPr>
            </a:br>
            <a:endParaRPr lang="hr-HR" dirty="0"/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280690"/>
              </p:ext>
            </p:extLst>
          </p:nvPr>
        </p:nvGraphicFramePr>
        <p:xfrm>
          <a:off x="3995936" y="2276872"/>
          <a:ext cx="49282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fontAlgn="b">
              <a:spcBef>
                <a:spcPts val="0"/>
              </a:spcBef>
            </a:pPr>
            <a:r>
              <a:rPr lang="hr-HR" b="1" dirty="0">
                <a:solidFill>
                  <a:srgbClr val="4F81BD"/>
                </a:solidFill>
                <a:latin typeface="Arial"/>
                <a:cs typeface="Arial"/>
              </a:rPr>
              <a:t>a) </a:t>
            </a:r>
            <a:r>
              <a:rPr lang="hr-HR" b="1" dirty="0" err="1">
                <a:solidFill>
                  <a:srgbClr val="4F81BD"/>
                </a:solidFill>
                <a:latin typeface="Arial"/>
                <a:cs typeface="Arial"/>
              </a:rPr>
              <a:t>regulary</a:t>
            </a:r>
            <a:r>
              <a:rPr lang="hr-HR" b="1" dirty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Arial"/>
                <a:cs typeface="Arial"/>
              </a:rPr>
              <a:t>56%</a:t>
            </a:r>
            <a:endParaRPr lang="hr-HR" b="0" i="0" u="none" strike="noStrike" dirty="0" smtClean="0">
              <a:effectLst/>
              <a:latin typeface="Arial"/>
            </a:endParaRPr>
          </a:p>
          <a:p>
            <a:pPr fontAlgn="b">
              <a:spcBef>
                <a:spcPts val="0"/>
              </a:spcBef>
            </a:pPr>
            <a:r>
              <a:rPr lang="hr-HR" b="1" dirty="0" smtClean="0">
                <a:solidFill>
                  <a:srgbClr val="C0504D"/>
                </a:solidFill>
                <a:latin typeface="Arial"/>
                <a:cs typeface="Arial"/>
              </a:rPr>
              <a:t>b </a:t>
            </a:r>
            <a:r>
              <a:rPr lang="hr-HR" b="1" dirty="0">
                <a:solidFill>
                  <a:srgbClr val="C0504D"/>
                </a:solidFill>
                <a:latin typeface="Arial"/>
                <a:cs typeface="Arial"/>
              </a:rPr>
              <a:t>)</a:t>
            </a:r>
            <a:r>
              <a:rPr lang="hr-HR" b="1" dirty="0" smtClean="0">
                <a:solidFill>
                  <a:srgbClr val="C0504D"/>
                </a:solidFill>
                <a:latin typeface="Arial"/>
                <a:cs typeface="Arial"/>
              </a:rPr>
              <a:t>sometimes</a:t>
            </a:r>
            <a:r>
              <a:rPr lang="hr-HR" dirty="0" smtClean="0">
                <a:solidFill>
                  <a:srgbClr val="000000"/>
                </a:solidFill>
                <a:latin typeface="Arial"/>
                <a:cs typeface="Arial"/>
              </a:rPr>
              <a:t>31%</a:t>
            </a:r>
            <a:endParaRPr lang="hr-HR" dirty="0">
              <a:latin typeface="Arial"/>
            </a:endParaRPr>
          </a:p>
          <a:p>
            <a:pPr marL="0" fontAlgn="b">
              <a:spcBef>
                <a:spcPts val="0"/>
              </a:spcBef>
            </a:pPr>
            <a:r>
              <a:rPr lang="hr-HR" b="1" dirty="0" smtClean="0">
                <a:solidFill>
                  <a:srgbClr val="76933C"/>
                </a:solidFill>
                <a:latin typeface="Arial"/>
                <a:cs typeface="Arial"/>
              </a:rPr>
              <a:t>c </a:t>
            </a:r>
            <a:r>
              <a:rPr lang="hr-HR" b="1" dirty="0">
                <a:solidFill>
                  <a:srgbClr val="76933C"/>
                </a:solidFill>
                <a:latin typeface="Arial"/>
                <a:cs typeface="Arial"/>
              </a:rPr>
              <a:t>) </a:t>
            </a:r>
            <a:r>
              <a:rPr lang="hr-HR" b="1" dirty="0" smtClean="0">
                <a:solidFill>
                  <a:srgbClr val="76933C"/>
                </a:solidFill>
                <a:latin typeface="Arial"/>
                <a:cs typeface="Arial"/>
              </a:rPr>
              <a:t>never</a:t>
            </a:r>
            <a:r>
              <a:rPr lang="hr-HR" dirty="0" smtClean="0">
                <a:solidFill>
                  <a:srgbClr val="000000"/>
                </a:solidFill>
                <a:latin typeface="Arial"/>
                <a:cs typeface="Arial"/>
              </a:rPr>
              <a:t>13%</a:t>
            </a:r>
            <a:endParaRPr lang="hr-HR" b="0" i="0" u="none" strike="noStrike" dirty="0" smtClean="0">
              <a:effectLst/>
              <a:latin typeface="Arial"/>
            </a:endParaRPr>
          </a:p>
          <a:p>
            <a:pPr marL="0" algn="r" fontAlgn="b">
              <a:spcBef>
                <a:spcPts val="0"/>
              </a:spcBef>
            </a:pPr>
            <a:endParaRPr lang="hr-HR" sz="4000" b="0" i="0" u="none" strike="noStrike" dirty="0" smtClean="0">
              <a:effectLst/>
              <a:latin typeface="Arial"/>
            </a:endParaRP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21467"/>
              </p:ext>
            </p:extLst>
          </p:nvPr>
        </p:nvGraphicFramePr>
        <p:xfrm>
          <a:off x="3635896" y="2924944"/>
          <a:ext cx="5508104" cy="3915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50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"/>
            <a:r>
              <a:rPr lang="en-US" u="none" strike="noStrike" dirty="0" smtClean="0">
                <a:effectLst/>
              </a:rPr>
              <a:t> </a:t>
            </a:r>
            <a:r>
              <a:rPr lang="en-US" sz="4000" u="none" strike="noStrike" dirty="0" smtClean="0">
                <a:effectLst/>
              </a:rPr>
              <a:t>If you eat in the morning you usually eat :</a:t>
            </a:r>
            <a:endParaRPr lang="en-US" sz="4000" b="0" i="0" u="none" strike="noStrike" dirty="0">
              <a:effectLst/>
              <a:latin typeface="Times New Roman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hr-HR" sz="2000" dirty="0"/>
              <a:t>a) </a:t>
            </a:r>
            <a:r>
              <a:rPr lang="hr-HR" sz="2000" dirty="0" err="1"/>
              <a:t>fruit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</a:t>
            </a:r>
            <a:r>
              <a:rPr lang="hr-HR" sz="2000" dirty="0" err="1" smtClean="0"/>
              <a:t>vegetables</a:t>
            </a:r>
            <a:r>
              <a:rPr lang="hr-HR" sz="2000" dirty="0" smtClean="0"/>
              <a:t> 11%</a:t>
            </a:r>
            <a:endParaRPr lang="hr-HR" sz="2000" dirty="0"/>
          </a:p>
          <a:p>
            <a:pPr fontAlgn="b"/>
            <a:r>
              <a:rPr lang="hr-HR" sz="2000" dirty="0"/>
              <a:t>b ) </a:t>
            </a:r>
            <a:r>
              <a:rPr lang="hr-HR" sz="2000" dirty="0" err="1" smtClean="0"/>
              <a:t>sweets</a:t>
            </a:r>
            <a:r>
              <a:rPr lang="hr-HR" sz="2000" dirty="0" smtClean="0"/>
              <a:t> 1%</a:t>
            </a:r>
            <a:endParaRPr lang="hr-HR" sz="2000" dirty="0"/>
          </a:p>
          <a:p>
            <a:pPr fontAlgn="b"/>
            <a:r>
              <a:rPr lang="hr-HR" sz="2000" dirty="0"/>
              <a:t>c ) </a:t>
            </a:r>
            <a:r>
              <a:rPr lang="hr-HR" sz="2000" dirty="0" err="1"/>
              <a:t>dairy</a:t>
            </a:r>
            <a:r>
              <a:rPr lang="hr-HR" sz="2000" dirty="0"/>
              <a:t> </a:t>
            </a:r>
            <a:r>
              <a:rPr lang="hr-HR" sz="2000" dirty="0" err="1" smtClean="0"/>
              <a:t>products</a:t>
            </a:r>
            <a:r>
              <a:rPr lang="hr-HR" sz="2000" dirty="0" smtClean="0"/>
              <a:t> 48%</a:t>
            </a:r>
            <a:endParaRPr lang="hr-HR" sz="2000" dirty="0"/>
          </a:p>
          <a:p>
            <a:pPr fontAlgn="b"/>
            <a:r>
              <a:rPr lang="hr-HR" sz="2000" dirty="0"/>
              <a:t>d </a:t>
            </a:r>
            <a:r>
              <a:rPr lang="hr-HR" sz="2000" dirty="0" smtClean="0"/>
              <a:t>) </a:t>
            </a:r>
            <a:r>
              <a:rPr lang="hr-HR" sz="2000" dirty="0" err="1"/>
              <a:t>bakery</a:t>
            </a:r>
            <a:r>
              <a:rPr lang="hr-HR" sz="2000" dirty="0"/>
              <a:t> or </a:t>
            </a:r>
            <a:r>
              <a:rPr lang="hr-HR" sz="2000" dirty="0" err="1"/>
              <a:t>sandwiches</a:t>
            </a:r>
            <a:r>
              <a:rPr lang="hr-HR" sz="2000" dirty="0"/>
              <a:t> </a:t>
            </a:r>
            <a:r>
              <a:rPr lang="hr-HR" sz="2000" dirty="0" err="1"/>
              <a:t>cereal</a:t>
            </a:r>
            <a:r>
              <a:rPr lang="hr-HR" sz="2000" dirty="0"/>
              <a:t> 54</a:t>
            </a:r>
            <a:r>
              <a:rPr lang="hr-HR" sz="2000" dirty="0" smtClean="0"/>
              <a:t>%</a:t>
            </a:r>
            <a:endParaRPr lang="hr-HR" sz="2000" dirty="0"/>
          </a:p>
          <a:p>
            <a:pPr fontAlgn="b"/>
            <a:r>
              <a:rPr lang="hr-HR" sz="2000" dirty="0"/>
              <a:t>e ) </a:t>
            </a:r>
            <a:r>
              <a:rPr lang="hr-HR" sz="2000" dirty="0" err="1" smtClean="0"/>
              <a:t>cereal</a:t>
            </a:r>
            <a:r>
              <a:rPr lang="hr-HR" sz="2000" dirty="0" smtClean="0"/>
              <a:t> 37%</a:t>
            </a:r>
            <a:endParaRPr lang="hr-HR" sz="2000" dirty="0"/>
          </a:p>
          <a:p>
            <a:pPr fontAlgn="b"/>
            <a:r>
              <a:rPr lang="hr-HR" sz="2000" dirty="0" smtClean="0"/>
              <a:t>f </a:t>
            </a:r>
            <a:r>
              <a:rPr lang="hr-HR" sz="2000" dirty="0"/>
              <a:t>) </a:t>
            </a:r>
            <a:r>
              <a:rPr lang="hr-HR" sz="2000" dirty="0" err="1"/>
              <a:t>something</a:t>
            </a:r>
            <a:r>
              <a:rPr lang="hr-HR" sz="2000" dirty="0"/>
              <a:t> </a:t>
            </a:r>
            <a:r>
              <a:rPr lang="hr-HR" sz="2000" dirty="0" err="1" smtClean="0"/>
              <a:t>else</a:t>
            </a:r>
            <a:r>
              <a:rPr lang="hr-HR" dirty="0"/>
              <a:t> </a:t>
            </a:r>
            <a:r>
              <a:rPr lang="hr-HR" sz="2000" dirty="0" smtClean="0"/>
              <a:t>6%</a:t>
            </a:r>
            <a:endParaRPr lang="hr-HR" sz="2000" dirty="0"/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253016"/>
              </p:ext>
            </p:extLst>
          </p:nvPr>
        </p:nvGraphicFramePr>
        <p:xfrm>
          <a:off x="4716016" y="1196752"/>
          <a:ext cx="43204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86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0" i="0" u="none" strike="noStrike" dirty="0" smtClean="0">
                <a:effectLst/>
                <a:latin typeface="Times New Roman"/>
              </a:rPr>
              <a:t>How many  times a day do you eat fruit and vegetables ?</a:t>
            </a:r>
            <a:r>
              <a:rPr lang="en-US" b="0" i="0" u="none" strike="noStrike" dirty="0" smtClean="0">
                <a:effectLst/>
                <a:latin typeface="Times New Roman"/>
              </a:rPr>
              <a:t/>
            </a:r>
            <a:br>
              <a:rPr lang="en-US" b="0" i="0" u="none" strike="noStrike" dirty="0" smtClean="0">
                <a:effectLst/>
                <a:latin typeface="Times New Roman"/>
              </a:rPr>
            </a:br>
            <a:endParaRPr lang="hr-HR" dirty="0"/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074002"/>
              </p:ext>
            </p:extLst>
          </p:nvPr>
        </p:nvGraphicFramePr>
        <p:xfrm>
          <a:off x="4139952" y="1556792"/>
          <a:ext cx="435443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hr-HR" sz="2000" dirty="0"/>
              <a:t>a ) </a:t>
            </a:r>
            <a:r>
              <a:rPr lang="hr-HR" sz="2000" dirty="0" err="1"/>
              <a:t>once</a:t>
            </a:r>
            <a:r>
              <a:rPr lang="hr-HR" sz="2000" dirty="0"/>
              <a:t> or </a:t>
            </a:r>
            <a:r>
              <a:rPr lang="hr-HR" sz="2000" dirty="0" err="1"/>
              <a:t>twice</a:t>
            </a:r>
            <a:r>
              <a:rPr lang="hr-HR" sz="2000" dirty="0"/>
              <a:t>  </a:t>
            </a:r>
            <a:r>
              <a:rPr lang="hr-HR" sz="2000" dirty="0" smtClean="0"/>
              <a:t>74</a:t>
            </a:r>
            <a:r>
              <a:rPr lang="hr-HR" sz="2000" dirty="0"/>
              <a:t>%</a:t>
            </a:r>
          </a:p>
          <a:p>
            <a:pPr fontAlgn="b"/>
            <a:r>
              <a:rPr lang="hr-HR" sz="2000" dirty="0"/>
              <a:t> b ) </a:t>
            </a:r>
            <a:r>
              <a:rPr lang="hr-HR" sz="2000" dirty="0" err="1"/>
              <a:t>repeatedly</a:t>
            </a:r>
            <a:r>
              <a:rPr lang="hr-HR" sz="2000" dirty="0"/>
              <a:t>      </a:t>
            </a:r>
            <a:r>
              <a:rPr lang="hr-HR" sz="2000" dirty="0" smtClean="0"/>
              <a:t>26</a:t>
            </a:r>
            <a:r>
              <a:rPr lang="hr-HR" sz="2000" dirty="0"/>
              <a:t>%</a:t>
            </a:r>
          </a:p>
          <a:p>
            <a:pPr fontAlgn="b"/>
            <a:r>
              <a:rPr lang="en-US" sz="2000" dirty="0"/>
              <a:t> c )  I do not </a:t>
            </a:r>
            <a:r>
              <a:rPr lang="en-US" sz="2000" dirty="0" smtClean="0"/>
              <a:t>eat</a:t>
            </a:r>
            <a:r>
              <a:rPr lang="hr-HR" sz="2000" dirty="0"/>
              <a:t> </a:t>
            </a:r>
            <a:r>
              <a:rPr lang="hr-HR" sz="2000" dirty="0" smtClean="0"/>
              <a:t>    0</a:t>
            </a:r>
            <a:r>
              <a:rPr lang="hr-HR" sz="2000" dirty="0"/>
              <a:t>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23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kind of bread do you eat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0565" y="170118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) white	</a:t>
            </a:r>
            <a:r>
              <a:rPr lang="hr-HR" sz="2400" dirty="0" smtClean="0"/>
              <a:t>53%</a:t>
            </a:r>
            <a:r>
              <a:rPr lang="en-US" sz="2400" dirty="0" smtClean="0"/>
              <a:t>						</a:t>
            </a:r>
          </a:p>
          <a:p>
            <a:r>
              <a:rPr lang="en-US" sz="2400" dirty="0" smtClean="0"/>
              <a:t>b ) integral	</a:t>
            </a:r>
            <a:r>
              <a:rPr lang="hr-HR" sz="2400" dirty="0" smtClean="0"/>
              <a:t>30%</a:t>
            </a:r>
            <a:r>
              <a:rPr lang="en-US" sz="2400" dirty="0" smtClean="0"/>
              <a:t>					</a:t>
            </a:r>
          </a:p>
          <a:p>
            <a:r>
              <a:rPr lang="en-US" sz="2400" dirty="0" smtClean="0"/>
              <a:t>c ) corn	</a:t>
            </a:r>
            <a:r>
              <a:rPr lang="hr-HR" sz="2400" dirty="0" smtClean="0"/>
              <a:t>43%</a:t>
            </a:r>
            <a:r>
              <a:rPr lang="en-US" sz="2400" dirty="0" smtClean="0"/>
              <a:t>			</a:t>
            </a:r>
          </a:p>
          <a:p>
            <a:r>
              <a:rPr lang="en-US" sz="2400" dirty="0" smtClean="0"/>
              <a:t>d ) other types of bread</a:t>
            </a:r>
            <a:r>
              <a:rPr lang="hr-HR" sz="2400" dirty="0" smtClean="0"/>
              <a:t> 0%</a:t>
            </a:r>
            <a:r>
              <a:rPr lang="en-US" sz="2400" dirty="0" smtClean="0"/>
              <a:t> 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007469"/>
              </p:ext>
            </p:extLst>
          </p:nvPr>
        </p:nvGraphicFramePr>
        <p:xfrm>
          <a:off x="4860032" y="1700808"/>
          <a:ext cx="403244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29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 do you eat fish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r>
              <a:rPr lang="en-US" sz="2000" dirty="0" smtClean="0"/>
              <a:t>a ) once a week	</a:t>
            </a:r>
            <a:r>
              <a:rPr lang="hr-HR" sz="2000" dirty="0" smtClean="0"/>
              <a:t> </a:t>
            </a:r>
            <a:r>
              <a:rPr lang="en-US" sz="2000" dirty="0" smtClean="0"/>
              <a:t>40</a:t>
            </a:r>
            <a:r>
              <a:rPr lang="hr-HR" sz="2000" dirty="0" smtClean="0"/>
              <a:t>%</a:t>
            </a:r>
            <a:r>
              <a:rPr lang="en-US" sz="2000" dirty="0" smtClean="0"/>
              <a:t>			</a:t>
            </a:r>
          </a:p>
          <a:p>
            <a:r>
              <a:rPr lang="en-US" sz="2000" dirty="0" smtClean="0"/>
              <a:t>b ) 2-3 times a month	2</a:t>
            </a:r>
            <a:r>
              <a:rPr lang="hr-HR" sz="2000" dirty="0" smtClean="0"/>
              <a:t>3%</a:t>
            </a:r>
            <a:r>
              <a:rPr lang="en-US" sz="2000" dirty="0" smtClean="0"/>
              <a:t>		</a:t>
            </a:r>
          </a:p>
          <a:p>
            <a:r>
              <a:rPr lang="en-US" sz="2000" dirty="0" smtClean="0"/>
              <a:t>c ) often	</a:t>
            </a:r>
            <a:r>
              <a:rPr lang="hr-HR" sz="2000" dirty="0"/>
              <a:t> </a:t>
            </a:r>
            <a:r>
              <a:rPr lang="hr-HR" sz="2000" dirty="0" smtClean="0"/>
              <a:t>               </a:t>
            </a:r>
            <a:r>
              <a:rPr lang="en-US" sz="2000" dirty="0" smtClean="0"/>
              <a:t>15</a:t>
            </a:r>
            <a:r>
              <a:rPr lang="hr-HR" sz="2000" dirty="0" smtClean="0"/>
              <a:t>%</a:t>
            </a:r>
            <a:r>
              <a:rPr lang="en-US" sz="2000" dirty="0" smtClean="0"/>
              <a:t>			</a:t>
            </a:r>
          </a:p>
          <a:p>
            <a:r>
              <a:rPr lang="en-US" sz="2000" dirty="0" smtClean="0"/>
              <a:t>d ) very rarely		23</a:t>
            </a:r>
            <a:r>
              <a:rPr lang="hr-HR" sz="2000" dirty="0" smtClean="0"/>
              <a:t>%</a:t>
            </a:r>
            <a:r>
              <a:rPr lang="en-US" sz="2000" dirty="0" smtClean="0"/>
              <a:t>		</a:t>
            </a:r>
          </a:p>
          <a:p>
            <a:r>
              <a:rPr lang="en-US" sz="2000" dirty="0" smtClean="0"/>
              <a:t>e )  I do not eat fish	0</a:t>
            </a:r>
            <a:r>
              <a:rPr lang="hr-HR" sz="2000" dirty="0" smtClean="0"/>
              <a:t>%</a:t>
            </a:r>
            <a:endParaRPr lang="en-US" sz="2000" dirty="0" smtClean="0"/>
          </a:p>
          <a:p>
            <a:endParaRPr lang="hr-HR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858044"/>
              </p:ext>
            </p:extLst>
          </p:nvPr>
        </p:nvGraphicFramePr>
        <p:xfrm>
          <a:off x="3779912" y="2492896"/>
          <a:ext cx="5051276" cy="40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785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During the week you usually eat ?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052737"/>
            <a:ext cx="4104456" cy="1728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						</a:t>
            </a:r>
          </a:p>
          <a:p>
            <a:r>
              <a:rPr lang="en-US" sz="2900" dirty="0" smtClean="0"/>
              <a:t>a) </a:t>
            </a:r>
            <a:r>
              <a:rPr lang="et-EE" sz="2400" dirty="0"/>
              <a:t>selfcooked </a:t>
            </a:r>
            <a:r>
              <a:rPr lang="et-EE" sz="2400" dirty="0" smtClean="0"/>
              <a:t>food</a:t>
            </a:r>
            <a:r>
              <a:rPr lang="hr-HR" sz="2400" dirty="0" smtClean="0"/>
              <a:t> </a:t>
            </a:r>
            <a:r>
              <a:rPr lang="hr-HR" sz="2900" dirty="0" smtClean="0"/>
              <a:t>87%</a:t>
            </a:r>
            <a:r>
              <a:rPr lang="en-US" sz="2900" dirty="0" smtClean="0"/>
              <a:t>						</a:t>
            </a:r>
          </a:p>
          <a:p>
            <a:r>
              <a:rPr lang="en-US" sz="2900" dirty="0" smtClean="0"/>
              <a:t>b ) something else	</a:t>
            </a:r>
            <a:r>
              <a:rPr lang="hr-HR" sz="2900" dirty="0" smtClean="0"/>
              <a:t>13%</a:t>
            </a:r>
            <a:r>
              <a:rPr lang="en-US" sz="2900" dirty="0" smtClean="0"/>
              <a:t>	</a:t>
            </a:r>
            <a:r>
              <a:rPr lang="en-US" dirty="0" smtClean="0"/>
              <a:t>		</a:t>
            </a:r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93640"/>
              </p:ext>
            </p:extLst>
          </p:nvPr>
        </p:nvGraphicFramePr>
        <p:xfrm>
          <a:off x="3635896" y="2780928"/>
          <a:ext cx="4303233" cy="338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Grafikon" r:id="rId5" imgW="3295802" imgH="2590800" progId="Excel.Chart.8">
                  <p:embed/>
                </p:oleObj>
              </mc:Choice>
              <mc:Fallback>
                <p:oleObj name="Grafikon" r:id="rId5" imgW="3295802" imgH="259080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896" y="2780928"/>
                        <a:ext cx="4303233" cy="338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4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en-US" sz="4000" dirty="0" smtClean="0"/>
              <a:t>Do you and your family prepare daily cooked meals ?</a:t>
            </a:r>
            <a:r>
              <a:rPr lang="en-US" dirty="0" smtClean="0"/>
              <a:t>						</a:t>
            </a:r>
            <a:br>
              <a:rPr lang="en-U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Yes      84</a:t>
            </a:r>
            <a:r>
              <a:rPr lang="hr-HR" dirty="0" smtClean="0"/>
              <a:t>%</a:t>
            </a:r>
            <a:r>
              <a:rPr lang="en-US" dirty="0" smtClean="0"/>
              <a:t>	</a:t>
            </a:r>
          </a:p>
          <a:p>
            <a:r>
              <a:rPr lang="en-US" dirty="0" smtClean="0"/>
              <a:t> b ) No	16</a:t>
            </a:r>
            <a:r>
              <a:rPr lang="hr-HR" dirty="0" smtClean="0"/>
              <a:t>%</a:t>
            </a:r>
            <a:endParaRPr lang="en-US" dirty="0" smtClean="0"/>
          </a:p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634568"/>
              </p:ext>
            </p:extLst>
          </p:nvPr>
        </p:nvGraphicFramePr>
        <p:xfrm>
          <a:off x="3635896" y="1268760"/>
          <a:ext cx="5086447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Grafikon" r:id="rId5" imgW="3743249" imgH="2914802" progId="Excel.Chart.8">
                  <p:embed/>
                </p:oleObj>
              </mc:Choice>
              <mc:Fallback>
                <p:oleObj name="Grafikon" r:id="rId5" imgW="3743249" imgH="2914802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896" y="1268760"/>
                        <a:ext cx="5086447" cy="396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7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679</Words>
  <Application>Microsoft Office PowerPoint</Application>
  <PresentationFormat>Prikaz na zaslonu (4:3)</PresentationFormat>
  <Paragraphs>173</Paragraphs>
  <Slides>25</Slides>
  <Notes>23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25</vt:i4>
      </vt:variant>
    </vt:vector>
  </HeadingPairs>
  <TitlesOfParts>
    <vt:vector size="28" baseType="lpstr">
      <vt:lpstr>Tema sustava Office</vt:lpstr>
      <vt:lpstr>Grafikon</vt:lpstr>
      <vt:lpstr>Radni list</vt:lpstr>
      <vt:lpstr>qestionary</vt:lpstr>
      <vt:lpstr>During the day you usually have? </vt:lpstr>
      <vt:lpstr> Do you eat before school in the morning? </vt:lpstr>
      <vt:lpstr> If you eat in the morning you usually eat :</vt:lpstr>
      <vt:lpstr>How many  times a day do you eat fruit and vegetables ? </vt:lpstr>
      <vt:lpstr> What kind of bread do you eat ?</vt:lpstr>
      <vt:lpstr>How often do you eat fish ?</vt:lpstr>
      <vt:lpstr>6. During the week you usually eat ? </vt:lpstr>
      <vt:lpstr>   Do you and your family prepare daily cooked meals ?       </vt:lpstr>
      <vt:lpstr>What do you drink mostly? </vt:lpstr>
      <vt:lpstr>How many glasses of water do you drink a day ? </vt:lpstr>
      <vt:lpstr>How many hours do you sleep every day?</vt:lpstr>
      <vt:lpstr>Do you visit your dentist? </vt:lpstr>
      <vt:lpstr> How many times a day do you brush your teeth?</vt:lpstr>
      <vt:lpstr>Do you wash your hands before every meal?</vt:lpstr>
      <vt:lpstr>Do you wash your hands after using the toilet?</vt:lpstr>
      <vt:lpstr>24. Do you  take a shower every day?</vt:lpstr>
      <vt:lpstr>How many times a week do you do workouts outside of school ?        </vt:lpstr>
      <vt:lpstr>Are you a member of any sports club ?</vt:lpstr>
      <vt:lpstr>How many times a day do you spend in front of a computer screen or cell phone? </vt:lpstr>
      <vt:lpstr> How often do you go along on trips ? </vt:lpstr>
      <vt:lpstr>How do you usually spend your free time with your family?</vt:lpstr>
      <vt:lpstr>How do you take care of other people?</vt:lpstr>
      <vt:lpstr>17 Do you recycle PVC packaging together with your family       </vt:lpstr>
      <vt:lpstr>   Do you and your family members take part in charity activities?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qestionary</dc:title>
  <dc:creator>Violeta</dc:creator>
  <cp:lastModifiedBy>Violeta</cp:lastModifiedBy>
  <cp:revision>31</cp:revision>
  <dcterms:created xsi:type="dcterms:W3CDTF">2014-01-01T16:33:49Z</dcterms:created>
  <dcterms:modified xsi:type="dcterms:W3CDTF">2014-01-10T16:42:20Z</dcterms:modified>
</cp:coreProperties>
</file>